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6"/>
  </p:notesMasterIdLst>
  <p:sldIdLst>
    <p:sldId id="256" r:id="rId5"/>
    <p:sldId id="310" r:id="rId6"/>
    <p:sldId id="339" r:id="rId7"/>
    <p:sldId id="319" r:id="rId8"/>
    <p:sldId id="320" r:id="rId9"/>
    <p:sldId id="342" r:id="rId10"/>
    <p:sldId id="341" r:id="rId11"/>
    <p:sldId id="344" r:id="rId12"/>
    <p:sldId id="343" r:id="rId13"/>
    <p:sldId id="345" r:id="rId14"/>
    <p:sldId id="329" r:id="rId15"/>
    <p:sldId id="346" r:id="rId16"/>
    <p:sldId id="347" r:id="rId17"/>
    <p:sldId id="340" r:id="rId18"/>
    <p:sldId id="349" r:id="rId19"/>
    <p:sldId id="350" r:id="rId20"/>
    <p:sldId id="351" r:id="rId21"/>
    <p:sldId id="352" r:id="rId22"/>
    <p:sldId id="309" r:id="rId23"/>
    <p:sldId id="311" r:id="rId24"/>
    <p:sldId id="312" r:id="rId25"/>
    <p:sldId id="313" r:id="rId26"/>
    <p:sldId id="330" r:id="rId27"/>
    <p:sldId id="314" r:id="rId28"/>
    <p:sldId id="323" r:id="rId29"/>
    <p:sldId id="338" r:id="rId30"/>
    <p:sldId id="337" r:id="rId31"/>
    <p:sldId id="324" r:id="rId32"/>
    <p:sldId id="331" r:id="rId33"/>
    <p:sldId id="325" r:id="rId34"/>
    <p:sldId id="326" r:id="rId35"/>
    <p:sldId id="327" r:id="rId36"/>
    <p:sldId id="332" r:id="rId37"/>
    <p:sldId id="328" r:id="rId38"/>
    <p:sldId id="333" r:id="rId39"/>
    <p:sldId id="348" r:id="rId40"/>
    <p:sldId id="353" r:id="rId41"/>
    <p:sldId id="355" r:id="rId42"/>
    <p:sldId id="356" r:id="rId43"/>
    <p:sldId id="357" r:id="rId44"/>
    <p:sldId id="354" r:id="rId4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5244"/>
    <a:srgbClr val="13685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73" autoAdjust="0"/>
    <p:restoredTop sz="94643"/>
  </p:normalViewPr>
  <p:slideViewPr>
    <p:cSldViewPr snapToGrid="0" snapToObjects="1">
      <p:cViewPr varScale="1">
        <p:scale>
          <a:sx n="120" d="100"/>
          <a:sy n="120" d="100"/>
        </p:scale>
        <p:origin x="464" y="184"/>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355FF8-10B3-4C44-A65F-6293D79872D4}" type="datetimeFigureOut">
              <a:rPr lang="en-US" smtClean="0"/>
              <a:t>8/10/19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8135C-9F3A-3C47-BC1E-97DDB2A9DCAB}" type="slidenum">
              <a:rPr lang="en-US" smtClean="0"/>
              <a:t>‹#›</a:t>
            </a:fld>
            <a:endParaRPr lang="en-US"/>
          </a:p>
        </p:txBody>
      </p:sp>
    </p:spTree>
    <p:extLst>
      <p:ext uri="{BB962C8B-B14F-4D97-AF65-F5344CB8AC3E}">
        <p14:creationId xmlns:p14="http://schemas.microsoft.com/office/powerpoint/2010/main" val="3542413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ig Data Analytics - Title Slide - Backgroun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968" cy="5143500"/>
          </a:xfrm>
          <a:prstGeom prst="rect">
            <a:avLst/>
          </a:prstGeom>
        </p:spPr>
      </p:pic>
      <p:sp>
        <p:nvSpPr>
          <p:cNvPr id="2" name="Title 1"/>
          <p:cNvSpPr>
            <a:spLocks noGrp="1"/>
          </p:cNvSpPr>
          <p:nvPr>
            <p:ph type="ctrTitle"/>
          </p:nvPr>
        </p:nvSpPr>
        <p:spPr>
          <a:xfrm>
            <a:off x="309880" y="368459"/>
            <a:ext cx="7772400" cy="759301"/>
          </a:xfrm>
        </p:spPr>
        <p:txBody>
          <a:bodyPr>
            <a:normAutofit/>
          </a:bodyPr>
          <a:lstStyle>
            <a:lvl1pPr algn="l">
              <a:defRPr sz="3200" b="1">
                <a:solidFill>
                  <a:srgbClr val="136855"/>
                </a:solidFill>
              </a:defRPr>
            </a:lvl1pPr>
          </a:lstStyle>
          <a:p>
            <a:r>
              <a:rPr lang="en-US" dirty="0"/>
              <a:t>Click to edit Master title style</a:t>
            </a:r>
          </a:p>
        </p:txBody>
      </p:sp>
      <p:sp>
        <p:nvSpPr>
          <p:cNvPr id="3" name="Subtitle 2"/>
          <p:cNvSpPr>
            <a:spLocks noGrp="1"/>
          </p:cNvSpPr>
          <p:nvPr>
            <p:ph type="subTitle" idx="1"/>
          </p:nvPr>
        </p:nvSpPr>
        <p:spPr>
          <a:xfrm>
            <a:off x="309880" y="1145858"/>
            <a:ext cx="3906520" cy="1314450"/>
          </a:xfrm>
        </p:spPr>
        <p:txBody>
          <a:bodyPr>
            <a:norm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340360" y="4767263"/>
            <a:ext cx="2133600" cy="273844"/>
          </a:xfrm>
        </p:spPr>
        <p:txBody>
          <a:bodyPr/>
          <a:lstStyle>
            <a:lvl1pPr algn="l">
              <a:defRPr/>
            </a:lvl1pPr>
          </a:lstStyle>
          <a:p>
            <a:fld id="{AF88E988-FB04-AB4E-BE5A-59F242AF7F7A}" type="slidenum">
              <a:rPr lang="en-US" smtClean="0"/>
              <a:pPr/>
              <a:t>‹#›</a:t>
            </a:fld>
            <a:endParaRPr lang="en-US" dirty="0"/>
          </a:p>
        </p:txBody>
      </p:sp>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Big Data Analytics - Slide Backgrounds_Artboard 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2223" cy="5143500"/>
          </a:xfrm>
          <a:prstGeom prst="rect">
            <a:avLst/>
          </a:prstGeom>
        </p:spPr>
      </p:pic>
      <p:sp>
        <p:nvSpPr>
          <p:cNvPr id="2" name="Title 1"/>
          <p:cNvSpPr>
            <a:spLocks noGrp="1"/>
          </p:cNvSpPr>
          <p:nvPr>
            <p:ph type="title"/>
          </p:nvPr>
        </p:nvSpPr>
        <p:spPr>
          <a:xfrm>
            <a:off x="1717040" y="205979"/>
            <a:ext cx="6969760" cy="857250"/>
          </a:xfrm>
        </p:spPr>
        <p:txBody>
          <a:bodyPr>
            <a:normAutofit/>
          </a:bodyPr>
          <a:lstStyle>
            <a:lvl1pPr algn="l">
              <a:defRPr sz="2800" b="1">
                <a:solidFill>
                  <a:srgbClr val="136855"/>
                </a:solidFill>
              </a:defRPr>
            </a:lvl1pPr>
          </a:lstStyle>
          <a:p>
            <a:r>
              <a:rPr lang="en-US" dirty="0"/>
              <a:t>Click to edit Master title style</a:t>
            </a:r>
          </a:p>
        </p:txBody>
      </p:sp>
      <p:sp>
        <p:nvSpPr>
          <p:cNvPr id="3" name="Content Placeholder 2"/>
          <p:cNvSpPr>
            <a:spLocks noGrp="1"/>
          </p:cNvSpPr>
          <p:nvPr>
            <p:ph idx="1"/>
          </p:nvPr>
        </p:nvSpPr>
        <p:spPr>
          <a:xfrm>
            <a:off x="1717040" y="1200151"/>
            <a:ext cx="6969760" cy="3394472"/>
          </a:xfrm>
        </p:spPr>
        <p:txBody>
          <a:bodyPr>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b="1"/>
            </a:lvl1pPr>
          </a:lstStyle>
          <a:p>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Big Data Analytics - Slide Backgrounds_Artboard 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2" name="Title 1"/>
          <p:cNvSpPr>
            <a:spLocks noGrp="1"/>
          </p:cNvSpPr>
          <p:nvPr>
            <p:ph type="title"/>
          </p:nvPr>
        </p:nvSpPr>
        <p:spPr>
          <a:xfrm>
            <a:off x="295593" y="2042399"/>
            <a:ext cx="5724207" cy="1021556"/>
          </a:xfrm>
        </p:spPr>
        <p:txBody>
          <a:bodyPr anchor="t">
            <a:noAutofit/>
          </a:bodyPr>
          <a:lstStyle>
            <a:lvl1pPr algn="l">
              <a:defRPr sz="28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295593" y="3200400"/>
            <a:ext cx="7772400" cy="82296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5" name="Picture 14" descr="Big Data Analytics - Slide Backgrounds_Artboard 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2" y="0"/>
            <a:ext cx="9139938" cy="5143500"/>
          </a:xfrm>
          <a:prstGeom prst="rect">
            <a:avLst/>
          </a:prstGeom>
        </p:spPr>
      </p:pic>
      <p:sp>
        <p:nvSpPr>
          <p:cNvPr id="11" name="Content Placeholder 2"/>
          <p:cNvSpPr>
            <a:spLocks noGrp="1"/>
          </p:cNvSpPr>
          <p:nvPr>
            <p:ph sz="half" idx="10"/>
          </p:nvPr>
        </p:nvSpPr>
        <p:spPr>
          <a:xfrm>
            <a:off x="355600" y="1151335"/>
            <a:ext cx="3769360" cy="338002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5191760" y="1151336"/>
            <a:ext cx="3383280" cy="338002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6"/>
          <p:cNvSpPr>
            <a:spLocks noGrp="1"/>
          </p:cNvSpPr>
          <p:nvPr>
            <p:ph type="sldNum" sz="quarter" idx="12"/>
          </p:nvPr>
        </p:nvSpPr>
        <p:spPr>
          <a:xfrm>
            <a:off x="6553200" y="4767263"/>
            <a:ext cx="2133600" cy="273844"/>
          </a:xfrm>
        </p:spPr>
        <p:txBody>
          <a:bodyPr/>
          <a:lstStyle/>
          <a:p>
            <a:fld id="{2066355A-084C-D24E-9AD2-7E4FC41EA627}" type="slidenum">
              <a:rPr lang="en-US" smtClean="0"/>
              <a:t>‹#›</a:t>
            </a:fld>
            <a:endParaRPr lang="en-US"/>
          </a:p>
        </p:txBody>
      </p:sp>
      <p:sp>
        <p:nvSpPr>
          <p:cNvPr id="5" name="Text Placeholder 4"/>
          <p:cNvSpPr>
            <a:spLocks noGrp="1"/>
          </p:cNvSpPr>
          <p:nvPr>
            <p:ph type="body" sz="quarter" idx="3"/>
          </p:nvPr>
        </p:nvSpPr>
        <p:spPr>
          <a:xfrm>
            <a:off x="5191761" y="528321"/>
            <a:ext cx="3383280" cy="623016"/>
          </a:xfrm>
        </p:spPr>
        <p:txBody>
          <a:bodyPr anchor="b">
            <a:no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Text Placeholder 4"/>
          <p:cNvSpPr>
            <a:spLocks noGrp="1"/>
          </p:cNvSpPr>
          <p:nvPr>
            <p:ph type="body" sz="quarter" idx="13"/>
          </p:nvPr>
        </p:nvSpPr>
        <p:spPr>
          <a:xfrm>
            <a:off x="355600" y="528321"/>
            <a:ext cx="3769360" cy="623016"/>
          </a:xfrm>
        </p:spPr>
        <p:txBody>
          <a:bodyPr anchor="b">
            <a:no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48682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pic>
        <p:nvPicPr>
          <p:cNvPr id="4" name="Picture 3" descr="Big Data Analytics - Slide Backgrounds_Artboard 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11" name="Content Placeholder 2"/>
          <p:cNvSpPr>
            <a:spLocks noGrp="1"/>
          </p:cNvSpPr>
          <p:nvPr>
            <p:ph sz="half" idx="10"/>
          </p:nvPr>
        </p:nvSpPr>
        <p:spPr>
          <a:xfrm>
            <a:off x="355600" y="379175"/>
            <a:ext cx="8402320" cy="1998265"/>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355600" y="2794001"/>
            <a:ext cx="8402320" cy="1973262"/>
          </a:xfrm>
        </p:spPr>
        <p:txBody>
          <a:bodyPr>
            <a:normAutofit/>
          </a:bodyPr>
          <a:lstStyle>
            <a:lvl1pPr>
              <a:defRPr sz="1600">
                <a:solidFill>
                  <a:srgbClr val="FFFFFF"/>
                </a:solidFill>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6"/>
          <p:cNvSpPr>
            <a:spLocks noGrp="1"/>
          </p:cNvSpPr>
          <p:nvPr>
            <p:ph type="sldNum" sz="quarter" idx="12"/>
          </p:nvPr>
        </p:nvSpPr>
        <p:spPr>
          <a:xfrm>
            <a:off x="6553200" y="4767263"/>
            <a:ext cx="2133600" cy="273844"/>
          </a:xfr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056948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Main Point">
    <p:spTree>
      <p:nvGrpSpPr>
        <p:cNvPr id="1" name=""/>
        <p:cNvGrpSpPr/>
        <p:nvPr/>
      </p:nvGrpSpPr>
      <p:grpSpPr>
        <a:xfrm>
          <a:off x="0" y="0"/>
          <a:ext cx="0" cy="0"/>
          <a:chOff x="0" y="0"/>
          <a:chExt cx="0" cy="0"/>
        </a:xfrm>
      </p:grpSpPr>
      <p:pic>
        <p:nvPicPr>
          <p:cNvPr id="8" name="Picture 7" descr="Big Data Analytics - Slide Backgrounds_Artboard 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2" name="Title 1"/>
          <p:cNvSpPr>
            <a:spLocks noGrp="1"/>
          </p:cNvSpPr>
          <p:nvPr>
            <p:ph type="title"/>
          </p:nvPr>
        </p:nvSpPr>
        <p:spPr>
          <a:xfrm>
            <a:off x="863600" y="843280"/>
            <a:ext cx="7416800" cy="3403600"/>
          </a:xfrm>
        </p:spPr>
        <p:txBody>
          <a:bodyPr>
            <a:normAutofit/>
          </a:bodyPr>
          <a:lstStyle>
            <a:lvl1pPr>
              <a:defRPr sz="2800"/>
            </a:lvl1pPr>
          </a:lstStyle>
          <a:p>
            <a:r>
              <a:rPr lang="en-US" dirty="0"/>
              <a:t>Click to edit Master title style</a:t>
            </a:r>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ast Slide">
    <p:spTree>
      <p:nvGrpSpPr>
        <p:cNvPr id="1" name=""/>
        <p:cNvGrpSpPr/>
        <p:nvPr/>
      </p:nvGrpSpPr>
      <p:grpSpPr>
        <a:xfrm>
          <a:off x="0" y="0"/>
          <a:ext cx="0" cy="0"/>
          <a:chOff x="0" y="0"/>
          <a:chExt cx="0" cy="0"/>
        </a:xfrm>
      </p:grpSpPr>
      <p:pic>
        <p:nvPicPr>
          <p:cNvPr id="6" name="Picture 5" descr="Big Data Analytics - Slide Backgrounds_Artboard 7.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2" y="0"/>
            <a:ext cx="9139938" cy="5143500"/>
          </a:xfrm>
          <a:prstGeom prst="rect">
            <a:avLst/>
          </a:prstGeom>
        </p:spPr>
      </p:pic>
      <p:sp>
        <p:nvSpPr>
          <p:cNvPr id="5" name="TextBox 4"/>
          <p:cNvSpPr txBox="1"/>
          <p:nvPr userDrawn="1"/>
        </p:nvSpPr>
        <p:spPr>
          <a:xfrm>
            <a:off x="3413760" y="914400"/>
            <a:ext cx="5120640" cy="2031325"/>
          </a:xfrm>
          <a:prstGeom prst="rect">
            <a:avLst/>
          </a:prstGeom>
          <a:noFill/>
        </p:spPr>
        <p:txBody>
          <a:bodyPr wrap="square" rtlCol="0">
            <a:spAutoFit/>
          </a:bodyPr>
          <a:lstStyle/>
          <a:p>
            <a:r>
              <a:rPr lang="en-US" sz="1400" dirty="0">
                <a:solidFill>
                  <a:schemeClr val="tx1">
                    <a:lumMod val="65000"/>
                    <a:lumOff val="35000"/>
                  </a:schemeClr>
                </a:solidFill>
              </a:rPr>
              <a:t>© All rights reserved. All content within our courses, such as this video, is protected by copyright and is owned by the course author or unless otherwise stated.  Third party copyrighted materials (for example, images and text) have either been licensed for use in any given course, or have  been copied under an exception or limitation in Canadian Copyright law. For further information, please contact the McMaster University Centre for Continuing Education </a:t>
            </a:r>
            <a:r>
              <a:rPr lang="en-US" sz="1400" dirty="0" err="1">
                <a:solidFill>
                  <a:schemeClr val="tx1">
                    <a:lumMod val="65000"/>
                    <a:lumOff val="35000"/>
                  </a:schemeClr>
                </a:solidFill>
              </a:rPr>
              <a:t>ccecrsdv@mcmaster.ca</a:t>
            </a:r>
            <a:r>
              <a:rPr lang="en-US" sz="1400" dirty="0">
                <a:solidFill>
                  <a:schemeClr val="tx1">
                    <a:lumMod val="65000"/>
                    <a:lumOff val="35000"/>
                  </a:schemeClr>
                </a:solidFill>
              </a:rPr>
              <a:t>.</a:t>
            </a:r>
          </a:p>
        </p:txBody>
      </p:sp>
    </p:spTree>
    <p:extLst>
      <p:ext uri="{BB962C8B-B14F-4D97-AF65-F5344CB8AC3E}">
        <p14:creationId xmlns:p14="http://schemas.microsoft.com/office/powerpoint/2010/main" val="2458293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8/10/19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60" r:id="rId4"/>
    <p:sldLayoutId id="2147493464" r:id="rId5"/>
    <p:sldLayoutId id="2147493461" r:id="rId6"/>
    <p:sldLayoutId id="2147493462" r:id="rId7"/>
    <p:sldLayoutId id="2147493465"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arxiv.org/pdf/1802.09756.pdf" TargetMode="External"/><Relationship Id="rId3" Type="http://schemas.openxmlformats.org/officeDocument/2006/relationships/hyperlink" Target="http://web.eecs.utk.edu/~itamar/Papers/IET_ITS_2010.pdf" TargetMode="External"/><Relationship Id="rId7" Type="http://schemas.openxmlformats.org/officeDocument/2006/relationships/hyperlink" Target="https://peoplesoft/psp/HRPRD1/EMPLOYEE/HRMS/c/ROLE_EMPLOYEE.PY_IC_PAY_INQ.GBL?Page=PY_IC_PI_LIST&amp;Action=Uhttp://www.personal.psu.edu/~gjz5038/paper/www2018_reinforceRec/www2018_reinforceRec.pdf" TargetMode="External"/><Relationship Id="rId2" Type="http://schemas.openxmlformats.org/officeDocument/2006/relationships/hyperlink" Target="https://people.csail.mit.edu/alizadeh/papers/deeprm-hotnets16.pdf" TargetMode="External"/><Relationship Id="rId1" Type="http://schemas.openxmlformats.org/officeDocument/2006/relationships/slideLayout" Target="../slideLayouts/slideLayout2.xml"/><Relationship Id="rId6" Type="http://schemas.openxmlformats.org/officeDocument/2006/relationships/hyperlink" Target="https://github.com/lightingghost/chemopt" TargetMode="External"/><Relationship Id="rId5" Type="http://schemas.openxmlformats.org/officeDocument/2006/relationships/hyperlink" Target="http://ranger.uta.edu/~jrao/papers/ICDCS09.pdf" TargetMode="External"/><Relationship Id="rId10" Type="http://schemas.openxmlformats.org/officeDocument/2006/relationships/image" Target="../media/image8.png"/><Relationship Id="rId4" Type="http://schemas.openxmlformats.org/officeDocument/2006/relationships/hyperlink" Target="https://arxiv.org/pdf/1504.00702.pdf" TargetMode="External"/><Relationship Id="rId9" Type="http://schemas.openxmlformats.org/officeDocument/2006/relationships/hyperlink" Target="https://web.stanford.edu/class/psych209/Readings/MnihEtAlHassibis15NatureControlDeepRL.pdf"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ym.openai.c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openai.com/five/" TargetMode="External"/><Relationship Id="rId2" Type="http://schemas.openxmlformats.org/officeDocument/2006/relationships/hyperlink" Target="https://www.youtube.com/watch?v=eaBYhLttETw"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hyperlink" Target="https://towardsdatascience.com/using-deep-q-learning-in-fifa-18-to-perfect-the-art-of-free-kicks-f2e4e979ee66?gi=b96ce845729c" TargetMode="Externa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hyperlink" Target="https://becominghuman.ai/reinforcement-learning-with-fifa-and-keras-85ec792e25b2"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finance.yahoo.com/quote/TSLA?p=TSLA" TargetMode="External"/><Relationship Id="rId2" Type="http://schemas.openxmlformats.org/officeDocument/2006/relationships/hyperlink" Target="https://quantdare.com/deep-reinforcement-trading/" TargetMode="External"/><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Machine Learning</a:t>
            </a:r>
          </a:p>
        </p:txBody>
      </p:sp>
      <p:sp>
        <p:nvSpPr>
          <p:cNvPr id="3" name="Subtitle 2"/>
          <p:cNvSpPr>
            <a:spLocks noGrp="1"/>
          </p:cNvSpPr>
          <p:nvPr>
            <p:ph type="subTitle" idx="1"/>
          </p:nvPr>
        </p:nvSpPr>
        <p:spPr/>
        <p:txBody>
          <a:bodyPr/>
          <a:lstStyle/>
          <a:p>
            <a:r>
              <a:rPr lang="en-US" dirty="0"/>
              <a:t>Week11</a:t>
            </a:r>
          </a:p>
        </p:txBody>
      </p:sp>
    </p:spTree>
    <p:extLst>
      <p:ext uri="{BB962C8B-B14F-4D97-AF65-F5344CB8AC3E}">
        <p14:creationId xmlns:p14="http://schemas.microsoft.com/office/powerpoint/2010/main" val="3774832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Value function is a prediction of future reward</a:t>
                </a:r>
              </a:p>
              <a:p>
                <a:r>
                  <a:rPr lang="en-US" dirty="0"/>
                  <a:t>Upon visiting the states S</a:t>
                </a:r>
                <a:r>
                  <a:rPr lang="en-US" baseline="-25000" dirty="0"/>
                  <a:t>0</a:t>
                </a:r>
                <a:r>
                  <a:rPr lang="en-US" dirty="0"/>
                  <a:t>,S</a:t>
                </a:r>
                <a:r>
                  <a:rPr lang="en-US" baseline="-25000" dirty="0"/>
                  <a:t>1</a:t>
                </a:r>
                <a:r>
                  <a:rPr lang="en-US" dirty="0"/>
                  <a:t>,… with actions a</a:t>
                </a:r>
                <a:r>
                  <a:rPr lang="en-US" baseline="-25000" dirty="0"/>
                  <a:t>1</a:t>
                </a:r>
                <a:r>
                  <a:rPr lang="en-US" dirty="0"/>
                  <a:t>,a</a:t>
                </a:r>
                <a:r>
                  <a:rPr lang="en-US" baseline="-25000" dirty="0"/>
                  <a:t>2</a:t>
                </a:r>
                <a:r>
                  <a:rPr lang="en-US" dirty="0"/>
                  <a:t>,… the total payoff ( value function) will be:</a:t>
                </a:r>
              </a:p>
              <a:p>
                <a:pPr marL="0" indent="0">
                  <a:buNone/>
                </a:pPr>
                <a:r>
                  <a:rPr lang="en-US" dirty="0"/>
                  <a:t> </a:t>
                </a:r>
              </a:p>
              <a:p>
                <a:pPr marL="0" indent="0" algn="ctr">
                  <a:buNone/>
                </a:pPr>
                <a:r>
                  <a:rPr lang="en-US" dirty="0"/>
                  <a:t>V=</a:t>
                </a:r>
                <a14:m>
                  <m:oMath xmlns:m="http://schemas.openxmlformats.org/officeDocument/2006/math">
                    <m:r>
                      <a:rPr lang="en-US" i="1">
                        <a:latin typeface="Cambria Math" panose="02040503050406030204" pitchFamily="18" charset="0"/>
                      </a:rPr>
                      <m:t>𝑅</m:t>
                    </m:r>
                    <m:d>
                      <m:dPr>
                        <m:ctrlPr>
                          <a:rPr lang="en-US" i="1">
                            <a:latin typeface="Cambria Math" panose="02040503050406030204" pitchFamily="18" charset="0"/>
                          </a:rPr>
                        </m:ctrlPr>
                      </m:dPr>
                      <m:e>
                        <m:r>
                          <a:rPr lang="en-US" i="1">
                            <a:latin typeface="Cambria Math" panose="02040503050406030204" pitchFamily="18" charset="0"/>
                          </a:rPr>
                          <m:t>𝑠</m:t>
                        </m:r>
                        <m:r>
                          <a:rPr lang="en-US" i="1" baseline="-2500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𝑎</m:t>
                        </m:r>
                        <m:r>
                          <a:rPr lang="en-US" i="1" baseline="-25000">
                            <a:latin typeface="Cambria Math" panose="02040503050406030204" pitchFamily="18" charset="0"/>
                          </a:rPr>
                          <m:t>0</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𝑅</m:t>
                    </m:r>
                    <m:d>
                      <m:dPr>
                        <m:ctrlPr>
                          <a:rPr lang="en-US" i="1">
                            <a:latin typeface="Cambria Math" panose="02040503050406030204" pitchFamily="18" charset="0"/>
                          </a:rPr>
                        </m:ctrlPr>
                      </m:dPr>
                      <m:e>
                        <m:r>
                          <a:rPr lang="en-US" i="1">
                            <a:latin typeface="Cambria Math" panose="02040503050406030204" pitchFamily="18" charset="0"/>
                          </a:rPr>
                          <m:t>𝑠</m:t>
                        </m:r>
                        <m:r>
                          <a:rPr lang="en-US" i="1" baseline="-25000">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𝑎</m:t>
                        </m:r>
                        <m:r>
                          <a:rPr lang="en-US" i="1" baseline="-25000">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r>
                      <a:rPr lang="en-US" i="1" baseline="30000">
                        <a:latin typeface="Cambria Math" panose="02040503050406030204" pitchFamily="18" charset="0"/>
                        <a:ea typeface="Cambria Math" panose="02040503050406030204" pitchFamily="18" charset="0"/>
                      </a:rPr>
                      <m:t>2</m:t>
                    </m:r>
                    <m:r>
                      <a:rPr lang="en-US" i="1">
                        <a:latin typeface="Cambria Math" panose="02040503050406030204" pitchFamily="18" charset="0"/>
                      </a:rPr>
                      <m:t>𝑅</m:t>
                    </m:r>
                    <m:d>
                      <m:dPr>
                        <m:ctrlPr>
                          <a:rPr lang="en-US" i="1">
                            <a:latin typeface="Cambria Math" panose="02040503050406030204" pitchFamily="18" charset="0"/>
                          </a:rPr>
                        </m:ctrlPr>
                      </m:dPr>
                      <m:e>
                        <m:r>
                          <a:rPr lang="en-US" i="1">
                            <a:latin typeface="Cambria Math" panose="02040503050406030204" pitchFamily="18" charset="0"/>
                          </a:rPr>
                          <m:t>𝑠</m:t>
                        </m:r>
                        <m:r>
                          <a:rPr lang="en-US" i="1" baseline="-2500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𝑎</m:t>
                        </m:r>
                        <m:r>
                          <a:rPr lang="en-US" i="1" baseline="-25000">
                            <a:latin typeface="Cambria Math" panose="02040503050406030204" pitchFamily="18" charset="0"/>
                          </a:rPr>
                          <m:t>2</m:t>
                        </m:r>
                      </m:e>
                    </m:d>
                    <m:r>
                      <a:rPr lang="en-US" i="1">
                        <a:latin typeface="Cambria Math" panose="02040503050406030204" pitchFamily="18" charset="0"/>
                      </a:rPr>
                      <m:t>+…</m:t>
                    </m:r>
                  </m:oMath>
                </a14:m>
                <a:endParaRPr lang="en-US" dirty="0"/>
              </a:p>
              <a:p>
                <a:endParaRPr lang="en-US" dirty="0"/>
              </a:p>
              <a:p>
                <a:r>
                  <a:rPr lang="en-US" dirty="0"/>
                  <a:t>Our goal in reinforcement learning is to choose the actions over time so the expected value of the total Reward be maximized</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V</m:t>
                      </m:r>
                      <m:r>
                        <m:rPr>
                          <m:sty m:val="p"/>
                        </m:rPr>
                        <a:rPr lang="el-GR" i="1" baseline="-25000">
                          <a:latin typeface="Cambria Math" panose="02040503050406030204" pitchFamily="18" charset="0"/>
                          <a:ea typeface="Cambria Math" panose="02040503050406030204" pitchFamily="18" charset="0"/>
                        </a:rPr>
                        <m:t>π</m:t>
                      </m:r>
                      <m:d>
                        <m:dPr>
                          <m:ctrlPr>
                            <a:rPr lang="en-US" i="1" baseline="-25000">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s</m:t>
                          </m:r>
                        </m:e>
                      </m:d>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E</m:t>
                      </m:r>
                      <m:d>
                        <m:dPr>
                          <m:begChr m:val="["/>
                          <m:endChr m:val="|"/>
                          <m:ctrlPr>
                            <a:rPr lang="en-US" i="1">
                              <a:latin typeface="Cambria Math" panose="02040503050406030204" pitchFamily="18" charset="0"/>
                              <a:ea typeface="Cambria Math" panose="02040503050406030204" pitchFamily="18" charset="0"/>
                            </a:rPr>
                          </m:ctrlPr>
                        </m:dPr>
                        <m:e>
                          <m:r>
                            <m:rPr>
                              <m:sty m:val="p"/>
                            </m:rPr>
                            <a:rPr lang="en-US">
                              <a:latin typeface="Cambria Math" panose="02040503050406030204" pitchFamily="18" charset="0"/>
                              <a:ea typeface="Cambria Math" panose="02040503050406030204" pitchFamily="18" charset="0"/>
                            </a:rPr>
                            <m:t>R</m:t>
                          </m:r>
                          <m:r>
                            <m:rPr>
                              <m:sty m:val="p"/>
                            </m:rPr>
                            <a:rPr lang="en-US" baseline="-25000">
                              <a:latin typeface="Cambria Math" panose="02040503050406030204" pitchFamily="18" charset="0"/>
                              <a:ea typeface="Cambria Math" panose="02040503050406030204" pitchFamily="18" charset="0"/>
                            </a:rPr>
                            <m:t>t</m:t>
                          </m:r>
                          <m:r>
                            <a:rPr lang="en-US" baseline="-25000">
                              <a:latin typeface="Cambria Math" panose="02040503050406030204" pitchFamily="18" charset="0"/>
                              <a:ea typeface="Cambria Math" panose="02040503050406030204" pitchFamily="18" charset="0"/>
                            </a:rPr>
                            <m:t>+1+ </m:t>
                          </m:r>
                          <m:r>
                            <m:rPr>
                              <m:sty m:val="p"/>
                            </m:rPr>
                            <a:rPr lang="el-GR" i="1">
                              <a:latin typeface="Cambria Math" panose="02040503050406030204" pitchFamily="18" charset="0"/>
                              <a:ea typeface="Cambria Math" panose="02040503050406030204" pitchFamily="18" charset="0"/>
                            </a:rPr>
                            <m:t>γ</m:t>
                          </m:r>
                          <m:r>
                            <m:rPr>
                              <m:sty m:val="p"/>
                            </m:rPr>
                            <a:rPr lang="en-US">
                              <a:latin typeface="Cambria Math" panose="02040503050406030204" pitchFamily="18" charset="0"/>
                              <a:ea typeface="Cambria Math" panose="02040503050406030204" pitchFamily="18" charset="0"/>
                            </a:rPr>
                            <m:t>R</m:t>
                          </m:r>
                          <m:r>
                            <m:rPr>
                              <m:sty m:val="p"/>
                            </m:rPr>
                            <a:rPr lang="en-US" baseline="-25000">
                              <a:latin typeface="Cambria Math" panose="02040503050406030204" pitchFamily="18" charset="0"/>
                              <a:ea typeface="Cambria Math" panose="02040503050406030204" pitchFamily="18" charset="0"/>
                            </a:rPr>
                            <m:t>t</m:t>
                          </m:r>
                          <m:r>
                            <a:rPr lang="en-US" baseline="-25000">
                              <a:latin typeface="Cambria Math" panose="02040503050406030204" pitchFamily="18" charset="0"/>
                              <a:ea typeface="Cambria Math" panose="02040503050406030204" pitchFamily="18" charset="0"/>
                            </a:rPr>
                            <m:t>+2+</m:t>
                          </m:r>
                          <m:r>
                            <m:rPr>
                              <m:sty m:val="p"/>
                            </m:rPr>
                            <a:rPr lang="el-GR" i="1">
                              <a:latin typeface="Cambria Math" panose="02040503050406030204" pitchFamily="18" charset="0"/>
                              <a:ea typeface="Cambria Math" panose="02040503050406030204" pitchFamily="18" charset="0"/>
                            </a:rPr>
                            <m:t>γ</m:t>
                          </m:r>
                          <m:r>
                            <a:rPr lang="en-US" i="1" baseline="30000">
                              <a:latin typeface="Cambria Math" panose="02040503050406030204" pitchFamily="18" charset="0"/>
                              <a:ea typeface="Cambria Math" panose="02040503050406030204" pitchFamily="18" charset="0"/>
                            </a:rPr>
                            <m:t>2</m:t>
                          </m:r>
                          <m:r>
                            <m:rPr>
                              <m:sty m:val="p"/>
                            </m:rPr>
                            <a:rPr lang="en-US">
                              <a:latin typeface="Cambria Math" panose="02040503050406030204" pitchFamily="18" charset="0"/>
                              <a:ea typeface="Cambria Math" panose="02040503050406030204" pitchFamily="18" charset="0"/>
                            </a:rPr>
                            <m:t>R</m:t>
                          </m:r>
                          <m:r>
                            <m:rPr>
                              <m:sty m:val="p"/>
                            </m:rPr>
                            <a:rPr lang="en-US" baseline="-25000">
                              <a:latin typeface="Cambria Math" panose="02040503050406030204" pitchFamily="18" charset="0"/>
                              <a:ea typeface="Cambria Math" panose="02040503050406030204" pitchFamily="18" charset="0"/>
                            </a:rPr>
                            <m:t>t</m:t>
                          </m:r>
                          <m:r>
                            <a:rPr lang="en-US" baseline="-25000">
                              <a:latin typeface="Cambria Math" panose="02040503050406030204" pitchFamily="18" charset="0"/>
                              <a:ea typeface="Cambria Math" panose="02040503050406030204" pitchFamily="18" charset="0"/>
                            </a:rPr>
                            <m:t>+2 +…</m:t>
                          </m:r>
                        </m:e>
                      </m:d>
                      <m:r>
                        <m:rPr>
                          <m:sty m:val="p"/>
                        </m:rPr>
                        <a:rPr lang="en-US">
                          <a:latin typeface="Cambria Math" panose="02040503050406030204" pitchFamily="18" charset="0"/>
                          <a:ea typeface="Cambria Math" panose="02040503050406030204" pitchFamily="18" charset="0"/>
                        </a:rPr>
                        <m:t>S</m:t>
                      </m:r>
                      <m:r>
                        <m:rPr>
                          <m:sty m:val="p"/>
                        </m:rPr>
                        <a:rPr lang="en-US" baseline="-25000">
                          <a:latin typeface="Cambria Math" panose="02040503050406030204" pitchFamily="18" charset="0"/>
                          <a:ea typeface="Cambria Math" panose="02040503050406030204" pitchFamily="18" charset="0"/>
                        </a:rPr>
                        <m:t>t</m:t>
                      </m:r>
                      <m:r>
                        <a:rPr lang="en-US">
                          <a:latin typeface="Cambria Math" panose="02040503050406030204" pitchFamily="18" charset="0"/>
                          <a:ea typeface="Cambria Math" panose="02040503050406030204" pitchFamily="18" charset="0"/>
                        </a:rPr>
                        <m:t>=</m:t>
                      </m:r>
                      <m:r>
                        <m:rPr>
                          <m:sty m:val="p"/>
                        </m:rPr>
                        <a:rPr lang="en-US">
                          <a:latin typeface="Cambria Math" panose="02040503050406030204" pitchFamily="18" charset="0"/>
                          <a:ea typeface="Cambria Math" panose="02040503050406030204" pitchFamily="18" charset="0"/>
                        </a:rPr>
                        <m:t>s</m:t>
                      </m:r>
                      <m:r>
                        <a:rPr lang="en-US">
                          <a:latin typeface="Cambria Math" panose="02040503050406030204" pitchFamily="18" charset="0"/>
                          <a:ea typeface="Cambria Math" panose="02040503050406030204" pitchFamily="18" charset="0"/>
                        </a:rPr>
                        <m:t>]</m:t>
                      </m:r>
                    </m:oMath>
                  </m:oMathPara>
                </a14:m>
                <a:endParaRPr lang="en-US" dirty="0"/>
              </a:p>
              <a:p>
                <a:pPr marL="0" indent="0">
                  <a:buNone/>
                </a:pPr>
                <a:endParaRPr lang="en-US" altLang="en-US" sz="1400" dirty="0"/>
              </a:p>
              <a:p>
                <a:pPr>
                  <a:buFont typeface="+mj-lt"/>
                  <a:buAutoNum type="arabicPeriod"/>
                </a:pPr>
                <a:endParaRPr lang="en-US" alt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64" t="-373" r="-727"/>
                </a:stretch>
              </a:blipFill>
            </p:spPr>
            <p:txBody>
              <a:bodyPr/>
              <a:lstStyle/>
              <a:p>
                <a:r>
                  <a:rPr lang="en-US">
                    <a:noFill/>
                  </a:rPr>
                  <a:t> </a:t>
                </a:r>
              </a:p>
            </p:txBody>
          </p:sp>
        </mc:Fallback>
      </mc:AlternateContent>
    </p:spTree>
    <p:extLst>
      <p:ext uri="{BB962C8B-B14F-4D97-AF65-F5344CB8AC3E}">
        <p14:creationId xmlns:p14="http://schemas.microsoft.com/office/powerpoint/2010/main" val="1328903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Function</a:t>
            </a:r>
          </a:p>
        </p:txBody>
      </p:sp>
      <p:sp>
        <p:nvSpPr>
          <p:cNvPr id="3" name="Content Placeholder 2"/>
          <p:cNvSpPr>
            <a:spLocks noGrp="1"/>
          </p:cNvSpPr>
          <p:nvPr>
            <p:ph idx="1"/>
          </p:nvPr>
        </p:nvSpPr>
        <p:spPr/>
        <p:txBody>
          <a:bodyPr>
            <a:normAutofit/>
          </a:bodyPr>
          <a:lstStyle/>
          <a:p>
            <a:pPr marL="0" indent="0">
              <a:buNone/>
            </a:pPr>
            <a:r>
              <a:rPr lang="en-US" altLang="en-US" dirty="0"/>
              <a:t>state value function: V</a:t>
            </a:r>
            <a:r>
              <a:rPr lang="en-US" altLang="en-US" baseline="30000" dirty="0">
                <a:latin typeface="Symbol" pitchFamily="2" charset="2"/>
                <a:sym typeface="Symbol" pitchFamily="2" charset="2"/>
              </a:rPr>
              <a:t></a:t>
            </a:r>
            <a:r>
              <a:rPr lang="en-US" altLang="en-US" dirty="0"/>
              <a:t>(s)</a:t>
            </a:r>
          </a:p>
          <a:p>
            <a:pPr lvl="1"/>
            <a:r>
              <a:rPr lang="en-US" altLang="en-US" dirty="0"/>
              <a:t>expected return when starting in </a:t>
            </a:r>
            <a:r>
              <a:rPr lang="en-US" altLang="en-US" i="1" dirty="0"/>
              <a:t>s</a:t>
            </a:r>
            <a:r>
              <a:rPr lang="en-US" altLang="en-US" dirty="0"/>
              <a:t> and following </a:t>
            </a:r>
            <a:r>
              <a:rPr lang="en-US" altLang="en-US" dirty="0">
                <a:latin typeface="Symbol" pitchFamily="2" charset="2"/>
                <a:sym typeface="Symbol" pitchFamily="2" charset="2"/>
              </a:rPr>
              <a:t></a:t>
            </a:r>
          </a:p>
          <a:p>
            <a:endParaRPr lang="en-US" altLang="en-US" dirty="0"/>
          </a:p>
          <a:p>
            <a:pPr marL="0" indent="0">
              <a:buNone/>
            </a:pPr>
            <a:r>
              <a:rPr lang="en-US" altLang="en-US" dirty="0"/>
              <a:t>state-action value function: Q</a:t>
            </a:r>
            <a:r>
              <a:rPr lang="en-US" altLang="en-US" baseline="30000" dirty="0">
                <a:latin typeface="Symbol" pitchFamily="2" charset="2"/>
                <a:sym typeface="Symbol" pitchFamily="2" charset="2"/>
              </a:rPr>
              <a:t></a:t>
            </a:r>
            <a:r>
              <a:rPr lang="en-US" altLang="en-US" dirty="0"/>
              <a:t>(</a:t>
            </a:r>
            <a:r>
              <a:rPr lang="en-US" altLang="en-US" dirty="0" err="1"/>
              <a:t>s,a</a:t>
            </a:r>
            <a:r>
              <a:rPr lang="en-US" altLang="en-US" dirty="0"/>
              <a:t>)</a:t>
            </a:r>
          </a:p>
          <a:p>
            <a:pPr lvl="1"/>
            <a:r>
              <a:rPr lang="en-US" altLang="en-US" dirty="0"/>
              <a:t>expected return when starting in </a:t>
            </a:r>
            <a:r>
              <a:rPr lang="en-US" altLang="en-US" i="1" dirty="0"/>
              <a:t>s</a:t>
            </a:r>
            <a:r>
              <a:rPr lang="en-US" altLang="en-US" dirty="0"/>
              <a:t>, performing </a:t>
            </a:r>
            <a:r>
              <a:rPr lang="en-US" altLang="en-US" i="1" dirty="0"/>
              <a:t>a,</a:t>
            </a:r>
            <a:r>
              <a:rPr lang="en-US" altLang="en-US" dirty="0"/>
              <a:t> and following </a:t>
            </a:r>
            <a:r>
              <a:rPr lang="en-US" altLang="en-US" dirty="0">
                <a:latin typeface="Symbol" pitchFamily="2" charset="2"/>
                <a:sym typeface="Symbol" pitchFamily="2" charset="2"/>
              </a:rPr>
              <a:t></a:t>
            </a:r>
          </a:p>
          <a:p>
            <a:pPr lvl="1"/>
            <a:endParaRPr lang="en-US" altLang="en-US" dirty="0"/>
          </a:p>
          <a:p>
            <a:pPr marL="0" indent="0">
              <a:buNone/>
            </a:pPr>
            <a:r>
              <a:rPr lang="en-US" altLang="en-US" dirty="0"/>
              <a:t>useful for finding the optimal policy:</a:t>
            </a:r>
          </a:p>
          <a:p>
            <a:pPr lvl="1"/>
            <a:r>
              <a:rPr lang="en-US" altLang="en-US" dirty="0"/>
              <a:t>can estimate from experience</a:t>
            </a:r>
          </a:p>
          <a:p>
            <a:pPr lvl="1"/>
            <a:r>
              <a:rPr lang="en-US" altLang="en-US" dirty="0"/>
              <a:t>pick the best action using Q</a:t>
            </a:r>
            <a:r>
              <a:rPr lang="en-US" altLang="en-US" baseline="30000" dirty="0">
                <a:latin typeface="Symbol" pitchFamily="2" charset="2"/>
                <a:sym typeface="Symbol" pitchFamily="2" charset="2"/>
              </a:rPr>
              <a:t></a:t>
            </a:r>
            <a:r>
              <a:rPr lang="en-US" altLang="en-US" dirty="0"/>
              <a:t>(</a:t>
            </a:r>
            <a:r>
              <a:rPr lang="en-US" altLang="en-US" dirty="0" err="1"/>
              <a:t>s,a</a:t>
            </a:r>
            <a:r>
              <a:rPr lang="en-US" altLang="en-US" dirty="0"/>
              <a:t>)</a:t>
            </a:r>
          </a:p>
        </p:txBody>
      </p:sp>
    </p:spTree>
    <p:extLst>
      <p:ext uri="{BB962C8B-B14F-4D97-AF65-F5344CB8AC3E}">
        <p14:creationId xmlns:p14="http://schemas.microsoft.com/office/powerpoint/2010/main" val="2885675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Policy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a:t>A policy is the agent’s behavior</a:t>
                </a:r>
              </a:p>
              <a:p>
                <a:r>
                  <a:rPr lang="en-US" dirty="0"/>
                  <a:t>To learn an optimal policy that maps states of the actions of the agent.</a:t>
                </a:r>
              </a:p>
              <a:p>
                <a:r>
                  <a:rPr lang="en-US" dirty="0"/>
                  <a:t>We execute some policy when we take an action of :</a:t>
                </a:r>
              </a:p>
              <a:p>
                <a:pPr marL="0" indent="0">
                  <a:buNone/>
                </a:pPr>
                <a:endParaRPr lang="en-US" dirty="0"/>
              </a:p>
              <a:p>
                <a:pPr lvl="1"/>
                <a:r>
                  <a:rPr lang="en-US" dirty="0"/>
                  <a:t>Deterministic: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𝜋</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e>
                    </m:d>
                  </m:oMath>
                </a14:m>
                <a:endParaRPr lang="en-US" dirty="0">
                  <a:ea typeface="Cambria Math" panose="02040503050406030204" pitchFamily="18" charset="0"/>
                </a:endParaRPr>
              </a:p>
              <a:p>
                <a:pPr lvl="1"/>
                <a:r>
                  <a:rPr lang="en-US" dirty="0"/>
                  <a:t>Stochastic:  </a:t>
                </a:r>
                <a:r>
                  <a:rPr lang="el-GR" dirty="0">
                    <a:latin typeface="Cambria Math" panose="02040503050406030204" pitchFamily="18" charset="0"/>
                    <a:ea typeface="Cambria Math" panose="02040503050406030204" pitchFamily="18" charset="0"/>
                  </a:rPr>
                  <a:t>π(</a:t>
                </a:r>
                <a:r>
                  <a:rPr lang="en-US" dirty="0" err="1">
                    <a:latin typeface="Cambria Math" panose="02040503050406030204" pitchFamily="18" charset="0"/>
                    <a:ea typeface="Cambria Math" panose="02040503050406030204" pitchFamily="18" charset="0"/>
                  </a:rPr>
                  <a:t>a|s</a:t>
                </a:r>
                <a:r>
                  <a:rPr lang="en-US" dirty="0">
                    <a:latin typeface="Cambria Math" panose="02040503050406030204" pitchFamily="18" charset="0"/>
                    <a:ea typeface="Cambria Math" panose="02040503050406030204" pitchFamily="18" charset="0"/>
                  </a:rPr>
                  <a:t>) = P[A</a:t>
                </a:r>
                <a:r>
                  <a:rPr lang="en-US" baseline="-25000" dirty="0">
                    <a:latin typeface="Cambria Math" panose="02040503050406030204" pitchFamily="18" charset="0"/>
                    <a:ea typeface="Cambria Math" panose="02040503050406030204" pitchFamily="18" charset="0"/>
                  </a:rPr>
                  <a:t>t</a:t>
                </a:r>
                <a:r>
                  <a:rPr lang="en-US" dirty="0">
                    <a:latin typeface="Cambria Math" panose="02040503050406030204" pitchFamily="18" charset="0"/>
                    <a:ea typeface="Cambria Math" panose="02040503050406030204" pitchFamily="18" charset="0"/>
                  </a:rPr>
                  <a:t> = </a:t>
                </a:r>
                <a:r>
                  <a:rPr lang="en-US" dirty="0" err="1">
                    <a:latin typeface="Cambria Math" panose="02040503050406030204" pitchFamily="18" charset="0"/>
                    <a:ea typeface="Cambria Math" panose="02040503050406030204" pitchFamily="18" charset="0"/>
                  </a:rPr>
                  <a:t>a|S</a:t>
                </a:r>
                <a:r>
                  <a:rPr lang="en-US" baseline="-25000" dirty="0" err="1">
                    <a:latin typeface="Cambria Math" panose="02040503050406030204" pitchFamily="18" charset="0"/>
                    <a:ea typeface="Cambria Math" panose="02040503050406030204" pitchFamily="18" charset="0"/>
                  </a:rPr>
                  <a:t>t</a:t>
                </a:r>
                <a:r>
                  <a:rPr lang="en-US" dirty="0">
                    <a:latin typeface="Cambria Math" panose="02040503050406030204" pitchFamily="18" charset="0"/>
                    <a:ea typeface="Cambria Math" panose="02040503050406030204" pitchFamily="18" charset="0"/>
                  </a:rPr>
                  <a:t> = s]</a:t>
                </a:r>
              </a:p>
              <a:p>
                <a:pPr marL="457200" lvl="1" indent="0">
                  <a:buNone/>
                </a:pPr>
                <a:endParaRPr lang="en-US" dirty="0"/>
              </a:p>
              <a:p>
                <a:r>
                  <a:rPr lang="en-US" dirty="0"/>
                  <a:t>The reward then is composed to immediate rewards plus discounted rewards:</a:t>
                </a:r>
              </a:p>
              <a:p>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𝑅𝑒𝑤𝑎𝑟𝑑</m:t>
                      </m:r>
                      <m:r>
                        <a:rPr lang="en-US" i="1">
                          <a:latin typeface="Cambria Math" panose="02040503050406030204" pitchFamily="18" charset="0"/>
                        </a:rPr>
                        <m:t>=</m:t>
                      </m:r>
                      <m:r>
                        <a:rPr lang="en-US" i="1">
                          <a:latin typeface="Cambria Math" panose="02040503050406030204" pitchFamily="18" charset="0"/>
                        </a:rPr>
                        <m:t>𝑅</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𝑠</m:t>
                          </m:r>
                          <m:r>
                            <a:rPr lang="en-US" i="1" baseline="-25000">
                              <a:latin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sub>
                        <m:sup/>
                        <m:e>
                          <m:r>
                            <a:rPr lang="en-US" i="1">
                              <a:latin typeface="Cambria Math" panose="02040503050406030204" pitchFamily="18" charset="0"/>
                            </a:rPr>
                            <m:t>𝑃</m:t>
                          </m:r>
                        </m:e>
                      </m:nary>
                      <m:r>
                        <a:rPr lang="en-US" i="1" baseline="-25000">
                          <a:latin typeface="Cambria Math" panose="02040503050406030204" pitchFamily="18" charset="0"/>
                          <a:ea typeface="Cambria Math" panose="02040503050406030204" pitchFamily="18" charset="0"/>
                        </a:rPr>
                        <m:t>𝜋</m:t>
                      </m:r>
                      <m:r>
                        <a:rPr lang="en-US" i="1" baseline="-25000">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r>
                            <a:rPr lang="en-US" i="1" baseline="-25000">
                              <a:latin typeface="Cambria Math" panose="02040503050406030204" pitchFamily="18" charset="0"/>
                              <a:ea typeface="Cambria Math" panose="02040503050406030204" pitchFamily="18" charset="0"/>
                            </a:rPr>
                            <m:t>𝑖</m:t>
                          </m:r>
                        </m:e>
                      </m:d>
                      <m:r>
                        <a:rPr lang="en-US" i="1">
                          <a:latin typeface="Cambria Math" panose="02040503050406030204" pitchFamily="18" charset="0"/>
                          <a:ea typeface="Cambria Math" panose="02040503050406030204" pitchFamily="18" charset="0"/>
                        </a:rPr>
                        <m:t>𝑅𝑒𝑤𝑎𝑟𝑑</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𝑠𝑖</m:t>
                      </m:r>
                      <m:r>
                        <a:rPr lang="en-US" i="1">
                          <a:latin typeface="Cambria Math" panose="02040503050406030204" pitchFamily="18" charset="0"/>
                          <a:ea typeface="Cambria Math" panose="02040503050406030204" pitchFamily="18" charset="0"/>
                        </a:rPr>
                        <m:t>)</m:t>
                      </m:r>
                    </m:oMath>
                  </m:oMathPara>
                </a14:m>
                <a:endParaRPr lang="en-US" dirty="0"/>
              </a:p>
              <a:p>
                <a:pPr marL="0" indent="0">
                  <a:buNone/>
                </a:pPr>
                <a:endParaRPr lang="en-US" altLang="en-US" sz="1400" dirty="0"/>
              </a:p>
              <a:p>
                <a:pPr>
                  <a:buFont typeface="+mj-lt"/>
                  <a:buAutoNum type="arabicPeriod"/>
                </a:pPr>
                <a:endParaRPr lang="en-US" alt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64" t="-1119" b="-32090"/>
                </a:stretch>
              </a:blipFill>
            </p:spPr>
            <p:txBody>
              <a:bodyPr/>
              <a:lstStyle/>
              <a:p>
                <a:r>
                  <a:rPr lang="en-US">
                    <a:noFill/>
                  </a:rPr>
                  <a:t> </a:t>
                </a:r>
              </a:p>
            </p:txBody>
          </p:sp>
        </mc:Fallback>
      </mc:AlternateContent>
    </p:spTree>
    <p:extLst>
      <p:ext uri="{BB962C8B-B14F-4D97-AF65-F5344CB8AC3E}">
        <p14:creationId xmlns:p14="http://schemas.microsoft.com/office/powerpoint/2010/main" val="2894632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Model</a:t>
            </a:r>
          </a:p>
        </p:txBody>
      </p:sp>
      <p:sp>
        <p:nvSpPr>
          <p:cNvPr id="3" name="Content Placeholder 2"/>
          <p:cNvSpPr>
            <a:spLocks noGrp="1"/>
          </p:cNvSpPr>
          <p:nvPr>
            <p:ph idx="1"/>
          </p:nvPr>
        </p:nvSpPr>
        <p:spPr/>
        <p:txBody>
          <a:bodyPr>
            <a:normAutofit/>
          </a:bodyPr>
          <a:lstStyle/>
          <a:p>
            <a:r>
              <a:rPr lang="en-US" sz="1400" dirty="0"/>
              <a:t>A model predicts what the environment will do next</a:t>
            </a:r>
          </a:p>
          <a:p>
            <a:r>
              <a:rPr lang="en-US" sz="1400" dirty="0"/>
              <a:t>P predicts the next state </a:t>
            </a:r>
          </a:p>
          <a:p>
            <a:r>
              <a:rPr lang="en-US" sz="1400" dirty="0"/>
              <a:t>R predicts the next (immediate) reward, e.g.</a:t>
            </a:r>
          </a:p>
          <a:p>
            <a:pPr marL="0" indent="0">
              <a:buNone/>
            </a:pPr>
            <a:endParaRPr lang="en-US" altLang="en-US" sz="1400" dirty="0"/>
          </a:p>
          <a:p>
            <a:pPr>
              <a:buFont typeface="+mj-lt"/>
              <a:buAutoNum type="arabicPeriod"/>
            </a:pPr>
            <a:endParaRPr lang="en-US" altLang="en-US" sz="1400" dirty="0"/>
          </a:p>
        </p:txBody>
      </p:sp>
      <p:pic>
        <p:nvPicPr>
          <p:cNvPr id="4" name="Picture 2" descr="https://cdn-images-1.medium.com/max/2000/1*U_9cl3HV5o_8DUC7gmsDXg.jpeg">
            <a:extLst>
              <a:ext uri="{FF2B5EF4-FFF2-40B4-BE49-F238E27FC236}">
                <a16:creationId xmlns:a16="http://schemas.microsoft.com/office/drawing/2014/main" id="{EF9E72CB-7708-D64A-829F-21C477E90EC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6632" y="2171462"/>
            <a:ext cx="5901069" cy="2044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407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a:t>
            </a:r>
          </a:p>
        </p:txBody>
      </p:sp>
      <p:sp>
        <p:nvSpPr>
          <p:cNvPr id="3" name="Content Placeholder 2"/>
          <p:cNvSpPr>
            <a:spLocks noGrp="1"/>
          </p:cNvSpPr>
          <p:nvPr>
            <p:ph idx="1"/>
          </p:nvPr>
        </p:nvSpPr>
        <p:spPr/>
        <p:txBody>
          <a:bodyPr>
            <a:normAutofit/>
          </a:bodyPr>
          <a:lstStyle/>
          <a:p>
            <a:pPr>
              <a:lnSpc>
                <a:spcPct val="150000"/>
              </a:lnSpc>
              <a:buFontTx/>
              <a:buChar char="•"/>
            </a:pPr>
            <a:r>
              <a:rPr lang="en-US" altLang="en-US" dirty="0"/>
              <a:t>The outcome of your actions may be uncertain</a:t>
            </a:r>
          </a:p>
          <a:p>
            <a:pPr>
              <a:lnSpc>
                <a:spcPct val="150000"/>
              </a:lnSpc>
              <a:buFontTx/>
              <a:buChar char="•"/>
            </a:pPr>
            <a:r>
              <a:rPr lang="en-US" altLang="en-US" dirty="0"/>
              <a:t> The reward may be delayed and/or stochastic. </a:t>
            </a:r>
          </a:p>
          <a:p>
            <a:pPr>
              <a:lnSpc>
                <a:spcPct val="150000"/>
              </a:lnSpc>
              <a:buFontTx/>
              <a:buChar char="•"/>
            </a:pPr>
            <a:r>
              <a:rPr lang="en-US" altLang="en-US" dirty="0"/>
              <a:t> No clear model about how the world responds to actions.</a:t>
            </a:r>
          </a:p>
          <a:p>
            <a:pPr>
              <a:lnSpc>
                <a:spcPct val="150000"/>
              </a:lnSpc>
              <a:buFontTx/>
              <a:buChar char="•"/>
            </a:pPr>
            <a:r>
              <a:rPr lang="en-US" altLang="en-US" dirty="0"/>
              <a:t> The environment may change while trying to learn it </a:t>
            </a:r>
          </a:p>
          <a:p>
            <a:pPr>
              <a:lnSpc>
                <a:spcPct val="150000"/>
              </a:lnSpc>
              <a:buFontTx/>
              <a:buChar char="•"/>
            </a:pPr>
            <a:r>
              <a:rPr lang="en-US" altLang="en-US" dirty="0"/>
              <a:t> Elapsed time to explore uncharted territory before exploiting what you have learned?</a:t>
            </a:r>
          </a:p>
          <a:p>
            <a:pPr marL="0" indent="0">
              <a:buNone/>
            </a:pPr>
            <a:endParaRPr lang="en-US" altLang="en-US" sz="1400" dirty="0"/>
          </a:p>
          <a:p>
            <a:pPr>
              <a:buFont typeface="+mj-lt"/>
              <a:buAutoNum type="arabicPeriod"/>
            </a:pPr>
            <a:endParaRPr lang="en-US" altLang="en-US" sz="1400" dirty="0"/>
          </a:p>
        </p:txBody>
      </p:sp>
    </p:spTree>
    <p:extLst>
      <p:ext uri="{BB962C8B-B14F-4D97-AF65-F5344CB8AC3E}">
        <p14:creationId xmlns:p14="http://schemas.microsoft.com/office/powerpoint/2010/main" val="2797114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methodologies</a:t>
            </a:r>
          </a:p>
        </p:txBody>
      </p:sp>
      <p:sp>
        <p:nvSpPr>
          <p:cNvPr id="3" name="Content Placeholder 2"/>
          <p:cNvSpPr>
            <a:spLocks noGrp="1"/>
          </p:cNvSpPr>
          <p:nvPr>
            <p:ph idx="1"/>
          </p:nvPr>
        </p:nvSpPr>
        <p:spPr/>
        <p:txBody>
          <a:bodyPr>
            <a:normAutofit fontScale="85000" lnSpcReduction="20000"/>
          </a:bodyPr>
          <a:lstStyle/>
          <a:p>
            <a:pPr marL="0" indent="0">
              <a:buNone/>
            </a:pPr>
            <a:r>
              <a:rPr lang="en-US" b="1" dirty="0"/>
              <a:t>Policy based:</a:t>
            </a:r>
          </a:p>
          <a:p>
            <a:pPr lvl="1"/>
            <a:r>
              <a:rPr lang="en-US" dirty="0"/>
              <a:t>Directly search and learn a policy function (maximum future reward)</a:t>
            </a:r>
          </a:p>
          <a:p>
            <a:pPr lvl="1"/>
            <a:r>
              <a:rPr lang="en-US" dirty="0"/>
              <a:t>Learn the stochastic policy function that maps the state to the action </a:t>
            </a:r>
          </a:p>
          <a:p>
            <a:pPr marL="457200" lvl="1" indent="0">
              <a:buNone/>
            </a:pPr>
            <a:endParaRPr lang="en-US" dirty="0"/>
          </a:p>
          <a:p>
            <a:pPr marL="0" indent="0">
              <a:buNone/>
            </a:pPr>
            <a:r>
              <a:rPr lang="en-US" b="1" dirty="0"/>
              <a:t>Value based models:</a:t>
            </a:r>
          </a:p>
          <a:p>
            <a:pPr lvl="1"/>
            <a:r>
              <a:rPr lang="en-US" dirty="0"/>
              <a:t>Learn the state or state-action value</a:t>
            </a:r>
          </a:p>
          <a:p>
            <a:pPr lvl="1"/>
            <a:r>
              <a:rPr lang="en-US" dirty="0"/>
              <a:t>Estimate the optimal value function Q</a:t>
            </a:r>
            <a:r>
              <a:rPr lang="en-US" baseline="30000" dirty="0"/>
              <a:t>*</a:t>
            </a:r>
            <a:r>
              <a:rPr lang="en-US" dirty="0"/>
              <a:t>(</a:t>
            </a:r>
            <a:r>
              <a:rPr lang="en-US" dirty="0" err="1"/>
              <a:t>s,a</a:t>
            </a:r>
            <a:r>
              <a:rPr lang="en-US" dirty="0"/>
              <a:t>) (i.e. maximum value achievable under any policy)</a:t>
            </a:r>
          </a:p>
          <a:p>
            <a:pPr lvl="1"/>
            <a:r>
              <a:rPr lang="en-US" dirty="0"/>
              <a:t>Act by choosing the best action in the state.</a:t>
            </a:r>
          </a:p>
          <a:p>
            <a:pPr marL="457200" lvl="1" indent="0">
              <a:buNone/>
            </a:pPr>
            <a:endParaRPr lang="en-US" dirty="0"/>
          </a:p>
          <a:p>
            <a:pPr marL="0" indent="0">
              <a:buNone/>
            </a:pPr>
            <a:r>
              <a:rPr lang="en-US" b="1" dirty="0"/>
              <a:t>Model-based:  </a:t>
            </a:r>
            <a:r>
              <a:rPr lang="en-US" dirty="0"/>
              <a:t>build a model of the environment</a:t>
            </a:r>
          </a:p>
          <a:p>
            <a:pPr lvl="1"/>
            <a:r>
              <a:rPr lang="en-US" dirty="0"/>
              <a:t>Dynamic programming (memory intensive)</a:t>
            </a:r>
          </a:p>
          <a:p>
            <a:pPr lvl="1"/>
            <a:r>
              <a:rPr lang="en-US" dirty="0"/>
              <a:t>Upgrade model and re-plan often</a:t>
            </a:r>
          </a:p>
          <a:p>
            <a:pPr lvl="1"/>
            <a:r>
              <a:rPr lang="en-US" dirty="0"/>
              <a:t>Example: chess</a:t>
            </a:r>
          </a:p>
          <a:p>
            <a:pPr lvl="1"/>
            <a:r>
              <a:rPr lang="en-US" dirty="0"/>
              <a:t>Extremely efficient</a:t>
            </a:r>
          </a:p>
          <a:p>
            <a:pPr marL="457200" lvl="1" indent="0">
              <a:buNone/>
            </a:pPr>
            <a:endParaRPr lang="en-US" dirty="0"/>
          </a:p>
          <a:p>
            <a:pPr>
              <a:buFont typeface="+mj-lt"/>
              <a:buAutoNum type="arabicPeriod"/>
            </a:pPr>
            <a:endParaRPr lang="en-US" altLang="en-US" sz="1400" dirty="0"/>
          </a:p>
        </p:txBody>
      </p:sp>
    </p:spTree>
    <p:extLst>
      <p:ext uri="{BB962C8B-B14F-4D97-AF65-F5344CB8AC3E}">
        <p14:creationId xmlns:p14="http://schemas.microsoft.com/office/powerpoint/2010/main" val="3874132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Free and Model Based RL</a:t>
            </a:r>
          </a:p>
        </p:txBody>
      </p:sp>
      <p:sp>
        <p:nvSpPr>
          <p:cNvPr id="3" name="Content Placeholder 2"/>
          <p:cNvSpPr>
            <a:spLocks noGrp="1"/>
          </p:cNvSpPr>
          <p:nvPr>
            <p:ph idx="1"/>
          </p:nvPr>
        </p:nvSpPr>
        <p:spPr/>
        <p:txBody>
          <a:bodyPr>
            <a:normAutofit/>
          </a:bodyPr>
          <a:lstStyle/>
          <a:p>
            <a:endParaRPr lang="en-US" altLang="en-US" sz="1400" dirty="0"/>
          </a:p>
          <a:p>
            <a:pPr>
              <a:buFont typeface="+mj-lt"/>
              <a:buAutoNum type="arabicPeriod"/>
            </a:pPr>
            <a:endParaRPr lang="en-US" altLang="en-US" sz="1400" dirty="0"/>
          </a:p>
        </p:txBody>
      </p:sp>
      <p:pic>
        <p:nvPicPr>
          <p:cNvPr id="4" name="Content Placeholder 3">
            <a:extLst>
              <a:ext uri="{FF2B5EF4-FFF2-40B4-BE49-F238E27FC236}">
                <a16:creationId xmlns:a16="http://schemas.microsoft.com/office/drawing/2014/main" id="{55B10327-61E7-2049-BE85-B7CCEBB9634B}"/>
              </a:ext>
            </a:extLst>
          </p:cNvPr>
          <p:cNvPicPr>
            <a:picLocks noChangeAspect="1"/>
          </p:cNvPicPr>
          <p:nvPr/>
        </p:nvPicPr>
        <p:blipFill>
          <a:blip r:embed="rId2"/>
          <a:stretch>
            <a:fillRect/>
          </a:stretch>
        </p:blipFill>
        <p:spPr bwMode="auto">
          <a:xfrm>
            <a:off x="2301720" y="1200151"/>
            <a:ext cx="5800399" cy="3501892"/>
          </a:xfrm>
          <a:prstGeom prst="rect">
            <a:avLst/>
          </a:prstGeom>
          <a:noFill/>
          <a:ln w="9525">
            <a:noFill/>
            <a:miter lim="800000"/>
            <a:headEnd/>
            <a:tailEnd/>
          </a:ln>
        </p:spPr>
      </p:pic>
    </p:spTree>
    <p:extLst>
      <p:ext uri="{BB962C8B-B14F-4D97-AF65-F5344CB8AC3E}">
        <p14:creationId xmlns:p14="http://schemas.microsoft.com/office/powerpoint/2010/main" val="183556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Reinforcement Learning</a:t>
            </a:r>
            <a:endParaRPr lang="en-US" dirty="0"/>
          </a:p>
        </p:txBody>
      </p:sp>
      <p:sp>
        <p:nvSpPr>
          <p:cNvPr id="3" name="Content Placeholder 2"/>
          <p:cNvSpPr>
            <a:spLocks noGrp="1"/>
          </p:cNvSpPr>
          <p:nvPr>
            <p:ph idx="1"/>
          </p:nvPr>
        </p:nvSpPr>
        <p:spPr/>
        <p:txBody>
          <a:bodyPr>
            <a:normAutofit/>
          </a:bodyPr>
          <a:lstStyle/>
          <a:p>
            <a:r>
              <a:rPr lang="en-US" dirty="0"/>
              <a:t>Mont Carlo :</a:t>
            </a:r>
          </a:p>
          <a:p>
            <a:pPr marL="0" indent="0">
              <a:buNone/>
            </a:pPr>
            <a:r>
              <a:rPr lang="en-US" dirty="0"/>
              <a:t>		</a:t>
            </a:r>
            <a:r>
              <a:rPr lang="en-CA" dirty="0"/>
              <a:t> MC we play a whole episode until the end then we compute the 		discounted reward for each state that appeared in the episode. </a:t>
            </a:r>
            <a:endParaRPr lang="en-US" dirty="0"/>
          </a:p>
          <a:p>
            <a:r>
              <a:rPr lang="en-US" dirty="0"/>
              <a:t>Temporal difference learning: </a:t>
            </a:r>
          </a:p>
          <a:p>
            <a:pPr marL="0" indent="0">
              <a:buNone/>
            </a:pPr>
            <a:r>
              <a:rPr lang="en-US" dirty="0"/>
              <a:t>		</a:t>
            </a:r>
            <a:r>
              <a:rPr lang="en-CA" dirty="0"/>
              <a:t> In DP we randomly initialize all the states, and then we 	iteratively compute the value of each state based on the (previously 	computed) values of the surrounding states.</a:t>
            </a:r>
            <a:r>
              <a:rPr lang="en-US" dirty="0"/>
              <a:t>.</a:t>
            </a:r>
            <a:r>
              <a:rPr lang="en-CA" i="1" dirty="0"/>
              <a:t> </a:t>
            </a:r>
            <a:r>
              <a:rPr lang="en-CA" dirty="0"/>
              <a:t>TD will be noted as 		TD(0) which means it will look ahead one step. TD(0) is particular 		case of TD(n)</a:t>
            </a:r>
            <a:endParaRPr lang="en-US" dirty="0"/>
          </a:p>
          <a:p>
            <a:pPr marL="0" indent="0">
              <a:buNone/>
            </a:pPr>
            <a:endParaRPr lang="en-US" dirty="0"/>
          </a:p>
        </p:txBody>
      </p:sp>
    </p:spTree>
    <p:extLst>
      <p:ext uri="{BB962C8B-B14F-4D97-AF65-F5344CB8AC3E}">
        <p14:creationId xmlns:p14="http://schemas.microsoft.com/office/powerpoint/2010/main" val="4199471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Temporal difference learning</a:t>
            </a:r>
            <a:endParaRPr lang="en-US" dirty="0"/>
          </a:p>
        </p:txBody>
      </p:sp>
      <p:sp>
        <p:nvSpPr>
          <p:cNvPr id="3" name="Content Placeholder 2"/>
          <p:cNvSpPr>
            <a:spLocks noGrp="1"/>
          </p:cNvSpPr>
          <p:nvPr>
            <p:ph idx="1"/>
          </p:nvPr>
        </p:nvSpPr>
        <p:spPr>
          <a:xfrm>
            <a:off x="1717040" y="1200151"/>
            <a:ext cx="6969760" cy="3839682"/>
          </a:xfrm>
        </p:spPr>
        <p:txBody>
          <a:bodyPr>
            <a:normAutofit fontScale="77500" lnSpcReduction="20000"/>
          </a:bodyPr>
          <a:lstStyle/>
          <a:p>
            <a:r>
              <a:rPr lang="en-US" dirty="0"/>
              <a:t>TD learning algorithms are based on reducing the differences between estimates made by the agent at different times.</a:t>
            </a:r>
          </a:p>
          <a:p>
            <a:pPr marL="0" indent="0">
              <a:buNone/>
            </a:pPr>
            <a:r>
              <a:rPr lang="en-US" dirty="0"/>
              <a:t> </a:t>
            </a:r>
          </a:p>
          <a:p>
            <a:r>
              <a:rPr lang="en-CA" dirty="0"/>
              <a:t>The basic idea of Q-Learning is to approximate the state-action pairs Q-function from the samples of Q(s, a) that we observe during interaction with the environment. This approach is known as </a:t>
            </a:r>
            <a:r>
              <a:rPr lang="en-CA" b="1" dirty="0"/>
              <a:t>Time-Difference Learning.</a:t>
            </a:r>
          </a:p>
          <a:p>
            <a:endParaRPr lang="en-US" dirty="0"/>
          </a:p>
          <a:p>
            <a:r>
              <a:rPr lang="en-US" dirty="0"/>
              <a:t>The most used TD learning algorithms are the following:</a:t>
            </a:r>
          </a:p>
          <a:p>
            <a:pPr marL="0" indent="0">
              <a:buNone/>
            </a:pPr>
            <a:endParaRPr lang="en-US" dirty="0"/>
          </a:p>
          <a:p>
            <a:pPr lvl="1"/>
            <a:r>
              <a:rPr lang="en-US" dirty="0"/>
              <a:t>SARSA:</a:t>
            </a:r>
            <a:r>
              <a:rPr lang="en-CA" b="1" i="1" dirty="0"/>
              <a:t> </a:t>
            </a:r>
          </a:p>
          <a:p>
            <a:pPr marL="457200" lvl="1" indent="0">
              <a:buNone/>
            </a:pPr>
            <a:r>
              <a:rPr lang="en-CA" b="1" i="1" dirty="0"/>
              <a:t>	SARSA</a:t>
            </a:r>
            <a:r>
              <a:rPr lang="en-CA" dirty="0"/>
              <a:t> is an </a:t>
            </a:r>
            <a:r>
              <a:rPr lang="en-CA" b="1" i="1" dirty="0"/>
              <a:t>On-Policy</a:t>
            </a:r>
            <a:r>
              <a:rPr lang="en-CA" dirty="0"/>
              <a:t> method, which means it computes the </a:t>
            </a:r>
            <a:r>
              <a:rPr lang="en-CA" b="1" i="1" dirty="0"/>
              <a:t>Q-	value </a:t>
            </a:r>
            <a:r>
              <a:rPr lang="en-CA" dirty="0"/>
              <a:t>according to 	a certain policy and then the agent follows that policy.</a:t>
            </a:r>
          </a:p>
          <a:p>
            <a:pPr marL="457200" lvl="1" indent="0">
              <a:buNone/>
            </a:pPr>
            <a:endParaRPr lang="en-US" dirty="0"/>
          </a:p>
          <a:p>
            <a:pPr lvl="1"/>
            <a:r>
              <a:rPr lang="en-US" dirty="0"/>
              <a:t>Q-learning:</a:t>
            </a:r>
            <a:r>
              <a:rPr lang="en-CA" b="1" i="1" dirty="0"/>
              <a:t> </a:t>
            </a:r>
          </a:p>
          <a:p>
            <a:pPr marL="457200" lvl="1" indent="0">
              <a:buNone/>
            </a:pPr>
            <a:r>
              <a:rPr lang="en-CA" b="1" i="1" dirty="0"/>
              <a:t>	Q-Learning</a:t>
            </a:r>
            <a:r>
              <a:rPr lang="en-CA" dirty="0"/>
              <a:t> is an </a:t>
            </a:r>
            <a:r>
              <a:rPr lang="en-CA" b="1" i="1" dirty="0"/>
              <a:t>Off-Policy</a:t>
            </a:r>
            <a:r>
              <a:rPr lang="en-CA" dirty="0"/>
              <a:t> method. It consists of computing the</a:t>
            </a:r>
            <a:r>
              <a:rPr lang="en-CA" b="1" i="1" dirty="0"/>
              <a:t> Q-value </a:t>
            </a:r>
            <a:r>
              <a:rPr lang="en-CA" dirty="0"/>
              <a:t>according 	to a greedy policy, but the agent does not necessarily follow the greedy policy.</a:t>
            </a:r>
          </a:p>
          <a:p>
            <a:pPr marL="457200" lvl="1" indent="0">
              <a:buNone/>
            </a:pPr>
            <a:endParaRPr lang="en-US" dirty="0"/>
          </a:p>
          <a:p>
            <a:pPr lvl="1"/>
            <a:r>
              <a:rPr lang="en-US" dirty="0"/>
              <a:t>Deep Q-learning</a:t>
            </a:r>
          </a:p>
        </p:txBody>
      </p:sp>
    </p:spTree>
    <p:extLst>
      <p:ext uri="{BB962C8B-B14F-4D97-AF65-F5344CB8AC3E}">
        <p14:creationId xmlns:p14="http://schemas.microsoft.com/office/powerpoint/2010/main" val="1019625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Q-learning</a:t>
            </a:r>
          </a:p>
        </p:txBody>
      </p:sp>
      <p:sp>
        <p:nvSpPr>
          <p:cNvPr id="3" name="Content Placeholder 2"/>
          <p:cNvSpPr>
            <a:spLocks noGrp="1"/>
          </p:cNvSpPr>
          <p:nvPr>
            <p:ph idx="1"/>
          </p:nvPr>
        </p:nvSpPr>
        <p:spPr/>
        <p:txBody>
          <a:bodyPr>
            <a:normAutofit/>
          </a:bodyPr>
          <a:lstStyle/>
          <a:p>
            <a:pPr marL="0" indent="0">
              <a:buNone/>
            </a:pPr>
            <a:r>
              <a:rPr lang="en-CA" b="1" dirty="0"/>
              <a:t>Tabular Approaches for Tabular Environments</a:t>
            </a:r>
          </a:p>
          <a:p>
            <a:pPr marL="0" indent="0">
              <a:buNone/>
            </a:pPr>
            <a:r>
              <a:rPr lang="en-CA" dirty="0"/>
              <a:t>e.g. The rules of the </a:t>
            </a:r>
            <a:r>
              <a:rPr lang="en-CA" dirty="0" err="1"/>
              <a:t>FrozenLake</a:t>
            </a:r>
            <a:r>
              <a:rPr lang="en-CA" dirty="0"/>
              <a:t> environment</a:t>
            </a:r>
          </a:p>
          <a:p>
            <a:pPr marL="0" indent="0">
              <a:buNone/>
            </a:pPr>
            <a:endParaRPr lang="en-CA" altLang="en-US" sz="1400" dirty="0"/>
          </a:p>
          <a:p>
            <a:pPr marL="0" indent="0">
              <a:buNone/>
            </a:pPr>
            <a:endParaRPr lang="en-CA" altLang="en-US" sz="1400" dirty="0"/>
          </a:p>
          <a:p>
            <a:pPr marL="0" indent="0">
              <a:buNone/>
            </a:pPr>
            <a:endParaRPr lang="en-CA" altLang="en-US" sz="1400" dirty="0"/>
          </a:p>
          <a:p>
            <a:pPr marL="0" indent="0">
              <a:buNone/>
            </a:pPr>
            <a:endParaRPr lang="en-CA" altLang="en-US" sz="1400" dirty="0"/>
          </a:p>
          <a:p>
            <a:pPr marL="0" indent="0">
              <a:buNone/>
            </a:pPr>
            <a:endParaRPr lang="en-CA" altLang="en-US" sz="1400" dirty="0"/>
          </a:p>
          <a:p>
            <a:pPr marL="0" indent="0">
              <a:buNone/>
            </a:pPr>
            <a:endParaRPr lang="en-CA" altLang="en-US" sz="1400" dirty="0"/>
          </a:p>
          <a:p>
            <a:pPr marL="0" indent="0">
              <a:buNone/>
            </a:pPr>
            <a:endParaRPr lang="en-CA" altLang="en-US" sz="1400" dirty="0"/>
          </a:p>
          <a:p>
            <a:pPr marL="0" indent="0">
              <a:buNone/>
            </a:pPr>
            <a:r>
              <a:rPr lang="en-CA" dirty="0"/>
              <a:t> </a:t>
            </a:r>
            <a:endParaRPr lang="en-US" altLang="en-US" sz="1400" dirty="0"/>
          </a:p>
        </p:txBody>
      </p:sp>
      <p:pic>
        <p:nvPicPr>
          <p:cNvPr id="5" name="Picture 4">
            <a:extLst>
              <a:ext uri="{FF2B5EF4-FFF2-40B4-BE49-F238E27FC236}">
                <a16:creationId xmlns:a16="http://schemas.microsoft.com/office/drawing/2014/main" id="{BA5DE67E-116F-7446-B6AD-2D244BAF9D1E}"/>
              </a:ext>
            </a:extLst>
          </p:cNvPr>
          <p:cNvPicPr>
            <a:picLocks noChangeAspect="1"/>
          </p:cNvPicPr>
          <p:nvPr/>
        </p:nvPicPr>
        <p:blipFill>
          <a:blip r:embed="rId2"/>
          <a:stretch>
            <a:fillRect/>
          </a:stretch>
        </p:blipFill>
        <p:spPr>
          <a:xfrm>
            <a:off x="1932671" y="2289099"/>
            <a:ext cx="4168355" cy="1468542"/>
          </a:xfrm>
          <a:prstGeom prst="rect">
            <a:avLst/>
          </a:prstGeom>
        </p:spPr>
      </p:pic>
      <p:pic>
        <p:nvPicPr>
          <p:cNvPr id="7" name="Picture 6">
            <a:extLst>
              <a:ext uri="{FF2B5EF4-FFF2-40B4-BE49-F238E27FC236}">
                <a16:creationId xmlns:a16="http://schemas.microsoft.com/office/drawing/2014/main" id="{44967896-A8E5-1C4D-80D1-C8A6C10D5D9C}"/>
              </a:ext>
            </a:extLst>
          </p:cNvPr>
          <p:cNvPicPr>
            <a:picLocks noChangeAspect="1"/>
          </p:cNvPicPr>
          <p:nvPr/>
        </p:nvPicPr>
        <p:blipFill>
          <a:blip r:embed="rId3"/>
          <a:stretch>
            <a:fillRect/>
          </a:stretch>
        </p:blipFill>
        <p:spPr>
          <a:xfrm>
            <a:off x="6316657" y="1949212"/>
            <a:ext cx="2456395" cy="2339702"/>
          </a:xfrm>
          <a:prstGeom prst="rect">
            <a:avLst/>
          </a:prstGeom>
        </p:spPr>
      </p:pic>
    </p:spTree>
    <p:extLst>
      <p:ext uri="{BB962C8B-B14F-4D97-AF65-F5344CB8AC3E}">
        <p14:creationId xmlns:p14="http://schemas.microsoft.com/office/powerpoint/2010/main" val="3282293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717040" y="1200151"/>
            <a:ext cx="6608253" cy="3394472"/>
          </a:xfrm>
        </p:spPr>
        <p:txBody>
          <a:bodyPr>
            <a:normAutofit fontScale="92500" lnSpcReduction="10000"/>
          </a:bodyPr>
          <a:lstStyle/>
          <a:p>
            <a:pPr marL="0" indent="0">
              <a:buNone/>
            </a:pPr>
            <a:r>
              <a:rPr lang="en-CA" dirty="0"/>
              <a:t>Reinforcement learning can be considered the third genre of the machine learning:</a:t>
            </a:r>
          </a:p>
          <a:p>
            <a:pPr marL="0" indent="0">
              <a:buNone/>
            </a:pPr>
            <a:r>
              <a:rPr lang="en-CA" dirty="0"/>
              <a:t> </a:t>
            </a:r>
          </a:p>
          <a:p>
            <a:pPr lvl="1"/>
            <a:r>
              <a:rPr lang="en-CA" b="1" dirty="0"/>
              <a:t>Unsupervised learning</a:t>
            </a:r>
            <a:r>
              <a:rPr lang="en-CA" dirty="0"/>
              <a:t>, </a:t>
            </a:r>
          </a:p>
          <a:p>
            <a:pPr marL="914400" lvl="2" indent="0">
              <a:buNone/>
            </a:pPr>
            <a:r>
              <a:rPr lang="en-US" altLang="en-US" dirty="0"/>
              <a:t>   clustering</a:t>
            </a:r>
          </a:p>
          <a:p>
            <a:pPr marL="914400" lvl="2" indent="0">
              <a:buNone/>
            </a:pPr>
            <a:endParaRPr lang="en-CA" dirty="0"/>
          </a:p>
          <a:p>
            <a:pPr lvl="1"/>
            <a:r>
              <a:rPr lang="en-CA" b="1" dirty="0"/>
              <a:t>Supervised learning</a:t>
            </a:r>
          </a:p>
          <a:p>
            <a:pPr marL="914400" lvl="2" indent="0">
              <a:buNone/>
            </a:pPr>
            <a:r>
              <a:rPr lang="en-US" altLang="en-US" dirty="0"/>
              <a:t>   classification, regression</a:t>
            </a:r>
          </a:p>
          <a:p>
            <a:pPr marL="914400" lvl="2" indent="0">
              <a:buNone/>
            </a:pPr>
            <a:endParaRPr lang="en-CA" dirty="0"/>
          </a:p>
          <a:p>
            <a:pPr lvl="1"/>
            <a:r>
              <a:rPr lang="en-CA" b="1" dirty="0"/>
              <a:t>Reinforcement learning.</a:t>
            </a:r>
            <a:r>
              <a:rPr lang="en-CA" dirty="0"/>
              <a:t> </a:t>
            </a:r>
          </a:p>
          <a:p>
            <a:pPr marL="914400" lvl="2" indent="0">
              <a:buNone/>
            </a:pPr>
            <a:r>
              <a:rPr lang="en-US" altLang="en-US" dirty="0"/>
              <a:t>   more general than supervised/unsupervised learning</a:t>
            </a:r>
          </a:p>
          <a:p>
            <a:pPr marL="914400" lvl="2" indent="0">
              <a:buNone/>
            </a:pPr>
            <a:r>
              <a:rPr lang="en-US" altLang="en-US" dirty="0"/>
              <a:t>   learn from interaction agent and environment to achieve a</a:t>
            </a:r>
          </a:p>
          <a:p>
            <a:pPr marL="914400" lvl="2" indent="0">
              <a:buNone/>
            </a:pPr>
            <a:r>
              <a:rPr lang="en-US" altLang="en-US" dirty="0"/>
              <a:t>   goal</a:t>
            </a:r>
            <a:endParaRPr lang="en-US" altLang="en-US" dirty="0">
              <a:latin typeface="cmsy10" pitchFamily="34" charset="0"/>
            </a:endParaRPr>
          </a:p>
          <a:p>
            <a:pPr lvl="2"/>
            <a:endParaRPr lang="en-US" altLang="en-US" sz="1400" dirty="0"/>
          </a:p>
        </p:txBody>
      </p:sp>
    </p:spTree>
    <p:extLst>
      <p:ext uri="{BB962C8B-B14F-4D97-AF65-F5344CB8AC3E}">
        <p14:creationId xmlns:p14="http://schemas.microsoft.com/office/powerpoint/2010/main" val="221082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a:t>
            </a:r>
          </a:p>
        </p:txBody>
      </p:sp>
      <p:sp>
        <p:nvSpPr>
          <p:cNvPr id="7" name="Content Placeholder 6">
            <a:extLst>
              <a:ext uri="{FF2B5EF4-FFF2-40B4-BE49-F238E27FC236}">
                <a16:creationId xmlns:a16="http://schemas.microsoft.com/office/drawing/2014/main" id="{4106E47B-F8D1-A041-BCD8-F610E9B63EA0}"/>
              </a:ext>
            </a:extLst>
          </p:cNvPr>
          <p:cNvSpPr>
            <a:spLocks noGrp="1"/>
          </p:cNvSpPr>
          <p:nvPr>
            <p:ph idx="1"/>
          </p:nvPr>
        </p:nvSpPr>
        <p:spPr/>
        <p:txBody>
          <a:bodyPr/>
          <a:lstStyle/>
          <a:p>
            <a:r>
              <a:rPr lang="en-CA" dirty="0">
                <a:latin typeface="medium-content-serif-font"/>
              </a:rPr>
              <a:t>The </a:t>
            </a:r>
            <a:r>
              <a:rPr lang="en-CA" dirty="0" err="1">
                <a:latin typeface="medium-content-serif-font"/>
              </a:rPr>
              <a:t>FrozenLake</a:t>
            </a:r>
            <a:r>
              <a:rPr lang="en-CA" dirty="0">
                <a:latin typeface="medium-content-serif-font"/>
              </a:rPr>
              <a:t> environment consists of a 4x4 grid of blocks,</a:t>
            </a:r>
          </a:p>
          <a:p>
            <a:pPr marL="0" indent="0">
              <a:buNone/>
            </a:pPr>
            <a:endParaRPr lang="en-CA" dirty="0">
              <a:latin typeface="medium-content-serif-font"/>
            </a:endParaRPr>
          </a:p>
          <a:p>
            <a:r>
              <a:rPr lang="en-CA" dirty="0">
                <a:latin typeface="medium-content-serif-font"/>
              </a:rPr>
              <a:t>each one either being the start block, the goal block, a safe frozen block, or a dangerous hole. </a:t>
            </a:r>
          </a:p>
          <a:p>
            <a:pPr marL="0" indent="0">
              <a:buNone/>
            </a:pPr>
            <a:endParaRPr lang="en-CA" dirty="0">
              <a:latin typeface="medium-content-serif-font"/>
            </a:endParaRPr>
          </a:p>
          <a:p>
            <a:r>
              <a:rPr lang="en-CA" dirty="0">
                <a:latin typeface="medium-content-serif-font"/>
              </a:rPr>
              <a:t>The objective is to have an agent learn to navigate from the start to the goal without moving onto a hole.</a:t>
            </a:r>
          </a:p>
          <a:p>
            <a:pPr marL="0" indent="0">
              <a:buNone/>
            </a:pPr>
            <a:endParaRPr lang="en-US" dirty="0"/>
          </a:p>
          <a:p>
            <a:r>
              <a:rPr lang="en-CA" dirty="0"/>
              <a:t>The reward at every step is 0, except for entering the goal, which provides a reward of 1 and -1 for falling in hole.</a:t>
            </a:r>
            <a:endParaRPr lang="en-US" dirty="0"/>
          </a:p>
        </p:txBody>
      </p:sp>
    </p:spTree>
    <p:extLst>
      <p:ext uri="{BB962C8B-B14F-4D97-AF65-F5344CB8AC3E}">
        <p14:creationId xmlns:p14="http://schemas.microsoft.com/office/powerpoint/2010/main" val="3998268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a:t>
            </a:r>
          </a:p>
        </p:txBody>
      </p:sp>
      <p:sp>
        <p:nvSpPr>
          <p:cNvPr id="7" name="Content Placeholder 6">
            <a:extLst>
              <a:ext uri="{FF2B5EF4-FFF2-40B4-BE49-F238E27FC236}">
                <a16:creationId xmlns:a16="http://schemas.microsoft.com/office/drawing/2014/main" id="{4106E47B-F8D1-A041-BCD8-F610E9B63EA0}"/>
              </a:ext>
            </a:extLst>
          </p:cNvPr>
          <p:cNvSpPr>
            <a:spLocks noGrp="1"/>
          </p:cNvSpPr>
          <p:nvPr>
            <p:ph idx="1"/>
          </p:nvPr>
        </p:nvSpPr>
        <p:spPr/>
        <p:txBody>
          <a:bodyPr>
            <a:normAutofit fontScale="92500" lnSpcReduction="10000"/>
          </a:bodyPr>
          <a:lstStyle/>
          <a:p>
            <a:r>
              <a:rPr lang="en-CA" dirty="0"/>
              <a:t>Q-Learning is a table of values for every state</a:t>
            </a:r>
          </a:p>
          <a:p>
            <a:pPr marL="0" indent="0">
              <a:buNone/>
            </a:pPr>
            <a:r>
              <a:rPr lang="en-CA" dirty="0"/>
              <a:t>      (row) and action (column) possible in the </a:t>
            </a:r>
          </a:p>
          <a:p>
            <a:pPr marL="0" indent="0">
              <a:buNone/>
            </a:pPr>
            <a:r>
              <a:rPr lang="en-CA" dirty="0"/>
              <a:t>      environment. Within each cell of the table, </a:t>
            </a:r>
          </a:p>
          <a:p>
            <a:pPr marL="0" indent="0">
              <a:buNone/>
            </a:pPr>
            <a:r>
              <a:rPr lang="en-CA" dirty="0"/>
              <a:t>      we learn a value for how good it is to take a </a:t>
            </a:r>
          </a:p>
          <a:p>
            <a:pPr marL="0" indent="0">
              <a:buNone/>
            </a:pPr>
            <a:r>
              <a:rPr lang="en-CA" dirty="0"/>
              <a:t>      given action within a given state. </a:t>
            </a:r>
          </a:p>
          <a:p>
            <a:endParaRPr lang="en-CA" dirty="0"/>
          </a:p>
          <a:p>
            <a:r>
              <a:rPr lang="en-CA" dirty="0"/>
              <a:t>we have 16 possible states (one for each block)</a:t>
            </a:r>
          </a:p>
          <a:p>
            <a:pPr marL="0" indent="0">
              <a:buNone/>
            </a:pPr>
            <a:r>
              <a:rPr lang="en-CA" dirty="0"/>
              <a:t>      , and 4 possible actions (the four directions of </a:t>
            </a:r>
          </a:p>
          <a:p>
            <a:pPr marL="0" indent="0">
              <a:buNone/>
            </a:pPr>
            <a:r>
              <a:rPr lang="en-CA" dirty="0"/>
              <a:t>      movement), giving us a 16x4 table of Q-values. </a:t>
            </a:r>
          </a:p>
          <a:p>
            <a:endParaRPr lang="en-CA" dirty="0"/>
          </a:p>
          <a:p>
            <a:r>
              <a:rPr lang="en-CA" dirty="0"/>
              <a:t>We start by initializing the table to be uniform </a:t>
            </a:r>
          </a:p>
          <a:p>
            <a:pPr marL="0" indent="0">
              <a:buNone/>
            </a:pPr>
            <a:r>
              <a:rPr lang="en-CA" dirty="0"/>
              <a:t>      (all zeros), and then as we observe the rewards </a:t>
            </a:r>
          </a:p>
          <a:p>
            <a:pPr marL="0" indent="0">
              <a:buNone/>
            </a:pPr>
            <a:r>
              <a:rPr lang="en-CA" dirty="0"/>
              <a:t>      we obtain for various actions, we update the table accordingly.</a:t>
            </a:r>
            <a:endParaRPr lang="en-US" dirty="0"/>
          </a:p>
        </p:txBody>
      </p:sp>
      <p:pic>
        <p:nvPicPr>
          <p:cNvPr id="4" name="Picture 3">
            <a:extLst>
              <a:ext uri="{FF2B5EF4-FFF2-40B4-BE49-F238E27FC236}">
                <a16:creationId xmlns:a16="http://schemas.microsoft.com/office/drawing/2014/main" id="{AC4E0DD0-8A65-9F42-AF6A-CEA611861BC6}"/>
              </a:ext>
            </a:extLst>
          </p:cNvPr>
          <p:cNvPicPr>
            <a:picLocks noChangeAspect="1"/>
          </p:cNvPicPr>
          <p:nvPr/>
        </p:nvPicPr>
        <p:blipFill>
          <a:blip r:embed="rId2"/>
          <a:stretch>
            <a:fillRect/>
          </a:stretch>
        </p:blipFill>
        <p:spPr>
          <a:xfrm>
            <a:off x="6341966" y="1200151"/>
            <a:ext cx="2504322" cy="2883266"/>
          </a:xfrm>
          <a:prstGeom prst="rect">
            <a:avLst/>
          </a:prstGeom>
        </p:spPr>
      </p:pic>
    </p:spTree>
    <p:extLst>
      <p:ext uri="{BB962C8B-B14F-4D97-AF65-F5344CB8AC3E}">
        <p14:creationId xmlns:p14="http://schemas.microsoft.com/office/powerpoint/2010/main" val="4153749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Bellman equation</a:t>
            </a:r>
            <a:endParaRPr lang="en-US"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4106E47B-F8D1-A041-BCD8-F610E9B63EA0}"/>
                  </a:ext>
                </a:extLst>
              </p:cNvPr>
              <p:cNvSpPr>
                <a:spLocks noGrp="1"/>
              </p:cNvSpPr>
              <p:nvPr>
                <p:ph idx="1"/>
              </p:nvPr>
            </p:nvSpPr>
            <p:spPr/>
            <p:txBody>
              <a:bodyPr>
                <a:normAutofit fontScale="92500" lnSpcReduction="20000"/>
              </a:bodyPr>
              <a:lstStyle/>
              <a:p>
                <a:r>
                  <a:rPr lang="en-CA" dirty="0"/>
                  <a:t>The states with the expected long-term reward for a given action is equal to the immediate reward from the current action combined with the expected reward from the best future action taken at the following state. </a:t>
                </a:r>
              </a:p>
              <a:p>
                <a:pPr marL="0" indent="0" algn="just">
                  <a:buNone/>
                </a:pPr>
                <a:endParaRPr lang="en-CA" dirty="0"/>
              </a:p>
              <a:p>
                <a:pPr marL="0" indent="0" algn="just">
                  <a:buNone/>
                </a:pPr>
                <a:endParaRPr lang="en-CA" dirty="0"/>
              </a:p>
              <a:p>
                <a:pPr marL="0" indent="0" algn="just">
                  <a:buNone/>
                </a:pPr>
                <a:endParaRPr lang="en-CA" dirty="0"/>
              </a:p>
              <a:p>
                <a:pPr marL="0" indent="0" algn="just">
                  <a:buNone/>
                </a:pPr>
                <a:endParaRPr lang="en-CA" dirty="0"/>
              </a:p>
              <a:p>
                <a:pPr marL="0" indent="0" algn="just">
                  <a:buNone/>
                </a:pPr>
                <a:endParaRPr lang="en-CA" dirty="0"/>
              </a:p>
              <a:p>
                <a:pPr marL="0" indent="0" algn="just">
                  <a:buNone/>
                </a:pPr>
                <a:endParaRPr lang="en-CA" dirty="0"/>
              </a:p>
              <a:p>
                <a:pPr algn="just"/>
                <a:r>
                  <a:rPr lang="en-CA" dirty="0"/>
                  <a:t>The discount variable allows us to decide how important the possible future rewards are compared to the present reward.</a:t>
                </a:r>
              </a:p>
              <a:p>
                <a:pPr algn="just"/>
                <a:endParaRPr lang="en-CA" dirty="0"/>
              </a:p>
              <a:p>
                <a:pPr algn="just"/>
                <a14:m>
                  <m:oMath xmlns:m="http://schemas.openxmlformats.org/officeDocument/2006/math">
                    <m:r>
                      <a:rPr lang="en-US" i="1">
                        <a:latin typeface="Cambria Math" panose="02040503050406030204" pitchFamily="18" charset="0"/>
                        <a:ea typeface="Cambria Math" panose="02040503050406030204" pitchFamily="18" charset="0"/>
                      </a:rPr>
                      <m:t>𝑄</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𝑠</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𝑎</m:t>
                            </m:r>
                          </m:e>
                          <m:sup>
                            <m:r>
                              <a:rPr lang="en-US" i="1">
                                <a:latin typeface="Cambria Math" panose="02040503050406030204" pitchFamily="18" charset="0"/>
                                <a:ea typeface="Cambria Math" panose="02040503050406030204" pitchFamily="18" charset="0"/>
                              </a:rPr>
                              <m:t>′</m:t>
                            </m:r>
                          </m:sup>
                        </m:sSup>
                      </m:e>
                    </m:d>
                    <m:r>
                      <a:rPr lang="en-US" i="1">
                        <a:latin typeface="Cambria Math" panose="02040503050406030204" pitchFamily="18" charset="0"/>
                        <a:ea typeface="Cambria Math" panose="02040503050406030204" pitchFamily="18" charset="0"/>
                      </a:rPr>
                      <m:t> </m:t>
                    </m:r>
                  </m:oMath>
                </a14:m>
                <a:r>
                  <a:rPr lang="en-CA" dirty="0"/>
                  <a:t> look at the next state </a:t>
                </a:r>
                <a:r>
                  <a:rPr lang="en-CA" i="1" dirty="0"/>
                  <a:t>s’</a:t>
                </a:r>
                <a:r>
                  <a:rPr lang="en-CA" dirty="0"/>
                  <a:t> after action </a:t>
                </a:r>
                <a:r>
                  <a:rPr lang="en-CA" i="1" dirty="0"/>
                  <a:t>a</a:t>
                </a:r>
                <a:r>
                  <a:rPr lang="en-CA" dirty="0"/>
                  <a:t> and return the maximum possible Q value in the next state. In other words, return the maximum Q value for the best possible action in the next state. </a:t>
                </a:r>
              </a:p>
            </p:txBody>
          </p:sp>
        </mc:Choice>
        <mc:Fallback xmlns="">
          <p:sp>
            <p:nvSpPr>
              <p:cNvPr id="7" name="Content Placeholder 6">
                <a:extLst>
                  <a:ext uri="{FF2B5EF4-FFF2-40B4-BE49-F238E27FC236}">
                    <a16:creationId xmlns:a16="http://schemas.microsoft.com/office/drawing/2014/main" id="{4106E47B-F8D1-A041-BCD8-F610E9B63EA0}"/>
                  </a:ext>
                </a:extLst>
              </p:cNvPr>
              <p:cNvSpPr>
                <a:spLocks noGrp="1" noRot="1" noChangeAspect="1" noMove="1" noResize="1" noEditPoints="1" noAdjustHandles="1" noChangeArrowheads="1" noChangeShapeType="1" noTextEdit="1"/>
              </p:cNvSpPr>
              <p:nvPr>
                <p:ph idx="1"/>
              </p:nvPr>
            </p:nvSpPr>
            <p:spPr>
              <a:blipFill>
                <a:blip r:embed="rId2"/>
                <a:stretch>
                  <a:fillRect l="-182" t="-1866" r="-18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7D604264-9ABE-EB47-9FEE-5F78D668F5BC}"/>
              </a:ext>
            </a:extLst>
          </p:cNvPr>
          <p:cNvPicPr>
            <a:picLocks noChangeAspect="1"/>
          </p:cNvPicPr>
          <p:nvPr/>
        </p:nvPicPr>
        <p:blipFill>
          <a:blip r:embed="rId3"/>
          <a:stretch>
            <a:fillRect/>
          </a:stretch>
        </p:blipFill>
        <p:spPr>
          <a:xfrm>
            <a:off x="2338085" y="1908327"/>
            <a:ext cx="6093171" cy="1238945"/>
          </a:xfrm>
          <a:prstGeom prst="rect">
            <a:avLst/>
          </a:prstGeom>
        </p:spPr>
      </p:pic>
    </p:spTree>
    <p:extLst>
      <p:ext uri="{BB962C8B-B14F-4D97-AF65-F5344CB8AC3E}">
        <p14:creationId xmlns:p14="http://schemas.microsoft.com/office/powerpoint/2010/main" val="2387474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Q learning with </a:t>
            </a:r>
            <a:r>
              <a:rPr lang="el-GR" dirty="0"/>
              <a:t>ϵ-</a:t>
            </a:r>
            <a:r>
              <a:rPr lang="en-CA" dirty="0"/>
              <a:t>greedy action selection</a:t>
            </a:r>
          </a:p>
        </p:txBody>
      </p:sp>
      <p:sp>
        <p:nvSpPr>
          <p:cNvPr id="7" name="Content Placeholder 6">
            <a:extLst>
              <a:ext uri="{FF2B5EF4-FFF2-40B4-BE49-F238E27FC236}">
                <a16:creationId xmlns:a16="http://schemas.microsoft.com/office/drawing/2014/main" id="{4106E47B-F8D1-A041-BCD8-F610E9B63EA0}"/>
              </a:ext>
            </a:extLst>
          </p:cNvPr>
          <p:cNvSpPr>
            <a:spLocks noGrp="1"/>
          </p:cNvSpPr>
          <p:nvPr>
            <p:ph idx="1"/>
          </p:nvPr>
        </p:nvSpPr>
        <p:spPr/>
        <p:txBody>
          <a:bodyPr>
            <a:normAutofit lnSpcReduction="10000"/>
          </a:bodyPr>
          <a:lstStyle/>
          <a:p>
            <a:r>
              <a:rPr lang="en-CA" dirty="0"/>
              <a:t>So we need a way for the agent to eventually always choose the “best” set of actions in the environment, yet at the same time allowing the agent to not get “locked in” and giving it some space to explore alternatives. </a:t>
            </a:r>
          </a:p>
          <a:p>
            <a:pPr marL="0" indent="0">
              <a:buNone/>
            </a:pPr>
            <a:endParaRPr lang="en-CA" dirty="0"/>
          </a:p>
          <a:p>
            <a:r>
              <a:rPr lang="en-CA" dirty="0">
                <a:solidFill>
                  <a:srgbClr val="FF0000"/>
                </a:solidFill>
              </a:rPr>
              <a:t>Solution: The </a:t>
            </a:r>
            <a:r>
              <a:rPr lang="el-GR" dirty="0">
                <a:solidFill>
                  <a:srgbClr val="FF0000"/>
                </a:solidFill>
              </a:rPr>
              <a:t>ϵ-</a:t>
            </a:r>
            <a:r>
              <a:rPr lang="en-CA" dirty="0">
                <a:solidFill>
                  <a:srgbClr val="FF0000"/>
                </a:solidFill>
              </a:rPr>
              <a:t>greedy policy.</a:t>
            </a:r>
          </a:p>
          <a:p>
            <a:endParaRPr lang="en-CA" dirty="0"/>
          </a:p>
          <a:p>
            <a:r>
              <a:rPr lang="en-CA" dirty="0"/>
              <a:t>There is a value </a:t>
            </a:r>
            <a:r>
              <a:rPr lang="el-GR" dirty="0"/>
              <a:t>ϵ (</a:t>
            </a:r>
            <a:r>
              <a:rPr lang="en-CA" dirty="0"/>
              <a:t>which may be set to decay over time) where, if a random number is selected which is less than this value, an action is chosen completely at random. This step allows some random </a:t>
            </a:r>
            <a:r>
              <a:rPr lang="en-CA" b="1" i="1" dirty="0"/>
              <a:t>exploration</a:t>
            </a:r>
            <a:r>
              <a:rPr lang="en-CA" b="1" dirty="0"/>
              <a:t> </a:t>
            </a:r>
            <a:r>
              <a:rPr lang="en-CA" dirty="0"/>
              <a:t>of the value of various actions in various states, and can be scaled back over time to allow the algorithm to concentrate more on </a:t>
            </a:r>
            <a:r>
              <a:rPr lang="en-CA" b="1" i="1" dirty="0"/>
              <a:t>exploiting</a:t>
            </a:r>
            <a:r>
              <a:rPr lang="en-CA" i="1" dirty="0"/>
              <a:t> </a:t>
            </a:r>
            <a:r>
              <a:rPr lang="en-CA" dirty="0"/>
              <a:t>the best strategies that it has found. </a:t>
            </a:r>
          </a:p>
        </p:txBody>
      </p:sp>
    </p:spTree>
    <p:extLst>
      <p:ext uri="{BB962C8B-B14F-4D97-AF65-F5344CB8AC3E}">
        <p14:creationId xmlns:p14="http://schemas.microsoft.com/office/powerpoint/2010/main" val="71942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Q-Learning with neural network</a:t>
            </a:r>
          </a:p>
        </p:txBody>
      </p:sp>
      <p:sp>
        <p:nvSpPr>
          <p:cNvPr id="7" name="Content Placeholder 6">
            <a:extLst>
              <a:ext uri="{FF2B5EF4-FFF2-40B4-BE49-F238E27FC236}">
                <a16:creationId xmlns:a16="http://schemas.microsoft.com/office/drawing/2014/main" id="{4106E47B-F8D1-A041-BCD8-F610E9B63EA0}"/>
              </a:ext>
            </a:extLst>
          </p:cNvPr>
          <p:cNvSpPr>
            <a:spLocks noGrp="1"/>
          </p:cNvSpPr>
          <p:nvPr>
            <p:ph idx="1"/>
          </p:nvPr>
        </p:nvSpPr>
        <p:spPr/>
        <p:txBody>
          <a:bodyPr/>
          <a:lstStyle/>
          <a:p>
            <a:r>
              <a:rPr lang="en-CA" dirty="0"/>
              <a:t>Tables don’t really scale.</a:t>
            </a:r>
          </a:p>
          <a:p>
            <a:r>
              <a:rPr lang="en-CA" dirty="0"/>
              <a:t> the number of possible states in any modern game or real-world environment is nearly infinitely larger</a:t>
            </a:r>
          </a:p>
          <a:p>
            <a:endParaRPr lang="en-CA" dirty="0"/>
          </a:p>
          <a:p>
            <a:r>
              <a:rPr lang="en-CA" dirty="0"/>
              <a:t>We instead need some way to take a description of our state, and produce Q-values for actions without a table</a:t>
            </a:r>
          </a:p>
          <a:p>
            <a:endParaRPr lang="en-CA" dirty="0"/>
          </a:p>
          <a:p>
            <a:r>
              <a:rPr lang="en-CA" dirty="0">
                <a:solidFill>
                  <a:srgbClr val="FF0000"/>
                </a:solidFill>
              </a:rPr>
              <a:t>Solution: neural networks</a:t>
            </a:r>
          </a:p>
        </p:txBody>
      </p:sp>
    </p:spTree>
    <p:extLst>
      <p:ext uri="{BB962C8B-B14F-4D97-AF65-F5344CB8AC3E}">
        <p14:creationId xmlns:p14="http://schemas.microsoft.com/office/powerpoint/2010/main" val="1285936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Q-learning technique</a:t>
            </a:r>
          </a:p>
        </p:txBody>
      </p:sp>
      <p:sp>
        <p:nvSpPr>
          <p:cNvPr id="7" name="Content Placeholder 6">
            <a:extLst>
              <a:ext uri="{FF2B5EF4-FFF2-40B4-BE49-F238E27FC236}">
                <a16:creationId xmlns:a16="http://schemas.microsoft.com/office/drawing/2014/main" id="{4106E47B-F8D1-A041-BCD8-F610E9B63EA0}"/>
              </a:ext>
            </a:extLst>
          </p:cNvPr>
          <p:cNvSpPr>
            <a:spLocks noGrp="1"/>
          </p:cNvSpPr>
          <p:nvPr>
            <p:ph idx="1"/>
          </p:nvPr>
        </p:nvSpPr>
        <p:spPr/>
        <p:txBody>
          <a:bodyPr>
            <a:normAutofit fontScale="92500"/>
          </a:bodyPr>
          <a:lstStyle/>
          <a:p>
            <a:r>
              <a:rPr lang="en-CA" dirty="0"/>
              <a:t>How can we make Deep learning  and Q learning work together?</a:t>
            </a:r>
          </a:p>
          <a:p>
            <a:r>
              <a:rPr lang="en-CA" dirty="0"/>
              <a:t>All we need to know is how to make differentiable models.</a:t>
            </a:r>
          </a:p>
          <a:p>
            <a:r>
              <a:rPr lang="en-CA" dirty="0"/>
              <a:t>Using gradient method we have </a:t>
            </a:r>
          </a:p>
          <a:p>
            <a:pPr marL="0" indent="0">
              <a:buNone/>
            </a:pPr>
            <a:endParaRPr lang="en-CA" dirty="0"/>
          </a:p>
          <a:p>
            <a:pPr marL="0" indent="0">
              <a:buNone/>
            </a:pPr>
            <a:endParaRPr lang="en-CA" dirty="0"/>
          </a:p>
          <a:p>
            <a:pPr marL="0" indent="0">
              <a:buNone/>
            </a:pPr>
            <a:endParaRPr lang="en-CA" dirty="0"/>
          </a:p>
          <a:p>
            <a:pPr marL="0" indent="0">
              <a:buNone/>
            </a:pPr>
            <a:endParaRPr lang="en-CA" dirty="0"/>
          </a:p>
          <a:p>
            <a:pPr marL="0" indent="0">
              <a:buNone/>
            </a:pPr>
            <a:endParaRPr lang="en-CA" dirty="0"/>
          </a:p>
          <a:p>
            <a:pPr marL="0" indent="0">
              <a:buNone/>
            </a:pPr>
            <a:endParaRPr lang="en-CA" dirty="0"/>
          </a:p>
          <a:p>
            <a:pPr marL="0" indent="0">
              <a:buNone/>
            </a:pPr>
            <a:r>
              <a:rPr lang="en-CA" dirty="0"/>
              <a:t>Deep Q network input the state and output is different action. It means instead of  </a:t>
            </a:r>
          </a:p>
          <a:p>
            <a:pPr lvl="1"/>
            <a:r>
              <a:rPr lang="en-CA" dirty="0"/>
              <a:t>x=</a:t>
            </a:r>
            <a:r>
              <a:rPr lang="en-CA" dirty="0" err="1"/>
              <a:t>feature_expansion</a:t>
            </a:r>
            <a:r>
              <a:rPr lang="en-CA" dirty="0"/>
              <a:t>(</a:t>
            </a:r>
            <a:r>
              <a:rPr lang="en-CA" dirty="0" err="1"/>
              <a:t>s,a</a:t>
            </a:r>
            <a:r>
              <a:rPr lang="en-CA" dirty="0"/>
              <a:t>)  replace by x=</a:t>
            </a:r>
            <a:r>
              <a:rPr lang="en-CA" dirty="0" err="1"/>
              <a:t>feature_expansion</a:t>
            </a:r>
            <a:r>
              <a:rPr lang="en-CA" dirty="0"/>
              <a:t>(s)</a:t>
            </a:r>
          </a:p>
          <a:p>
            <a:pPr lvl="1"/>
            <a:r>
              <a:rPr lang="en-CA" dirty="0"/>
              <a:t>Each output nodes correspond to different action.</a:t>
            </a:r>
          </a:p>
        </p:txBody>
      </p:sp>
      <p:pic>
        <p:nvPicPr>
          <p:cNvPr id="4" name="Picture 3">
            <a:extLst>
              <a:ext uri="{FF2B5EF4-FFF2-40B4-BE49-F238E27FC236}">
                <a16:creationId xmlns:a16="http://schemas.microsoft.com/office/drawing/2014/main" id="{C5FBA64E-95E7-4B41-90BF-8FB2AD8DCDD9}"/>
              </a:ext>
            </a:extLst>
          </p:cNvPr>
          <p:cNvPicPr>
            <a:picLocks noChangeAspect="1"/>
          </p:cNvPicPr>
          <p:nvPr/>
        </p:nvPicPr>
        <p:blipFill>
          <a:blip r:embed="rId2"/>
          <a:stretch>
            <a:fillRect/>
          </a:stretch>
        </p:blipFill>
        <p:spPr>
          <a:xfrm>
            <a:off x="2243470" y="2246898"/>
            <a:ext cx="6283842" cy="1074868"/>
          </a:xfrm>
          <a:prstGeom prst="rect">
            <a:avLst/>
          </a:prstGeom>
        </p:spPr>
      </p:pic>
    </p:spTree>
    <p:extLst>
      <p:ext uri="{BB962C8B-B14F-4D97-AF65-F5344CB8AC3E}">
        <p14:creationId xmlns:p14="http://schemas.microsoft.com/office/powerpoint/2010/main" val="4214637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Q-Learning with neural network</a:t>
            </a:r>
          </a:p>
        </p:txBody>
      </p:sp>
      <p:sp>
        <p:nvSpPr>
          <p:cNvPr id="7" name="Content Placeholder 6">
            <a:extLst>
              <a:ext uri="{FF2B5EF4-FFF2-40B4-BE49-F238E27FC236}">
                <a16:creationId xmlns:a16="http://schemas.microsoft.com/office/drawing/2014/main" id="{4106E47B-F8D1-A041-BCD8-F610E9B63EA0}"/>
              </a:ext>
            </a:extLst>
          </p:cNvPr>
          <p:cNvSpPr>
            <a:spLocks noGrp="1"/>
          </p:cNvSpPr>
          <p:nvPr>
            <p:ph idx="1"/>
          </p:nvPr>
        </p:nvSpPr>
        <p:spPr/>
        <p:txBody>
          <a:bodyPr/>
          <a:lstStyle/>
          <a:p>
            <a:r>
              <a:rPr lang="en-CA" i="1" dirty="0" err="1"/>
              <a:t>best_action</a:t>
            </a:r>
            <a:r>
              <a:rPr lang="en-CA" i="1" dirty="0"/>
              <a:t> = </a:t>
            </a:r>
            <a:r>
              <a:rPr lang="en-CA" i="1" dirty="0" err="1"/>
              <a:t>arg</a:t>
            </a:r>
            <a:r>
              <a:rPr lang="en-CA" i="1" dirty="0"/>
              <a:t> max(NN predicted Q-values ).</a:t>
            </a:r>
            <a:r>
              <a:rPr lang="en-CA" dirty="0"/>
              <a:t> </a:t>
            </a:r>
            <a:endParaRPr lang="en-CA" dirty="0">
              <a:solidFill>
                <a:srgbClr val="FF0000"/>
              </a:solidFill>
            </a:endParaRPr>
          </a:p>
        </p:txBody>
      </p:sp>
      <p:pic>
        <p:nvPicPr>
          <p:cNvPr id="4" name="Picture 3">
            <a:extLst>
              <a:ext uri="{FF2B5EF4-FFF2-40B4-BE49-F238E27FC236}">
                <a16:creationId xmlns:a16="http://schemas.microsoft.com/office/drawing/2014/main" id="{08BF1EF0-DC0B-F14F-AB85-4DF32D453EF5}"/>
              </a:ext>
            </a:extLst>
          </p:cNvPr>
          <p:cNvPicPr>
            <a:picLocks noChangeAspect="1"/>
          </p:cNvPicPr>
          <p:nvPr/>
        </p:nvPicPr>
        <p:blipFill>
          <a:blip r:embed="rId2"/>
          <a:stretch>
            <a:fillRect/>
          </a:stretch>
        </p:blipFill>
        <p:spPr>
          <a:xfrm>
            <a:off x="2729691" y="1905014"/>
            <a:ext cx="4584180" cy="2580167"/>
          </a:xfrm>
          <a:prstGeom prst="rect">
            <a:avLst/>
          </a:prstGeom>
        </p:spPr>
      </p:pic>
    </p:spTree>
    <p:extLst>
      <p:ext uri="{BB962C8B-B14F-4D97-AF65-F5344CB8AC3E}">
        <p14:creationId xmlns:p14="http://schemas.microsoft.com/office/powerpoint/2010/main" val="359209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Q-learning</a:t>
            </a:r>
          </a:p>
        </p:txBody>
      </p:sp>
      <p:pic>
        <p:nvPicPr>
          <p:cNvPr id="3" name="Content Placeholder 2">
            <a:extLst>
              <a:ext uri="{FF2B5EF4-FFF2-40B4-BE49-F238E27FC236}">
                <a16:creationId xmlns:a16="http://schemas.microsoft.com/office/drawing/2014/main" id="{16E1B89B-8DCB-7B4E-AF7D-9FEDFD9B251C}"/>
              </a:ext>
            </a:extLst>
          </p:cNvPr>
          <p:cNvPicPr>
            <a:picLocks noGrp="1" noChangeAspect="1"/>
          </p:cNvPicPr>
          <p:nvPr>
            <p:ph idx="1"/>
          </p:nvPr>
        </p:nvPicPr>
        <p:blipFill>
          <a:blip r:embed="rId2"/>
          <a:stretch>
            <a:fillRect/>
          </a:stretch>
        </p:blipFill>
        <p:spPr>
          <a:xfrm>
            <a:off x="2484763" y="1409954"/>
            <a:ext cx="5434314" cy="2536013"/>
          </a:xfrm>
          <a:prstGeom prst="rect">
            <a:avLst/>
          </a:prstGeom>
        </p:spPr>
      </p:pic>
    </p:spTree>
    <p:extLst>
      <p:ext uri="{BB962C8B-B14F-4D97-AF65-F5344CB8AC3E}">
        <p14:creationId xmlns:p14="http://schemas.microsoft.com/office/powerpoint/2010/main" val="44404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Experience replay</a:t>
            </a:r>
          </a:p>
        </p:txBody>
      </p:sp>
      <p:sp>
        <p:nvSpPr>
          <p:cNvPr id="7" name="Content Placeholder 6">
            <a:extLst>
              <a:ext uri="{FF2B5EF4-FFF2-40B4-BE49-F238E27FC236}">
                <a16:creationId xmlns:a16="http://schemas.microsoft.com/office/drawing/2014/main" id="{4106E47B-F8D1-A041-BCD8-F610E9B63EA0}"/>
              </a:ext>
            </a:extLst>
          </p:cNvPr>
          <p:cNvSpPr>
            <a:spLocks noGrp="1"/>
          </p:cNvSpPr>
          <p:nvPr>
            <p:ph idx="1"/>
          </p:nvPr>
        </p:nvSpPr>
        <p:spPr/>
        <p:txBody>
          <a:bodyPr/>
          <a:lstStyle/>
          <a:p>
            <a:r>
              <a:rPr lang="en-CA" dirty="0"/>
              <a:t>(</a:t>
            </a:r>
            <a:r>
              <a:rPr lang="en-CA" dirty="0" err="1"/>
              <a:t>s,a,r,s</a:t>
            </a:r>
            <a:r>
              <a:rPr lang="en-CA" dirty="0"/>
              <a:t>’) triples to train with all at once at the end of an episode.</a:t>
            </a:r>
          </a:p>
          <a:p>
            <a:pPr lvl="1"/>
            <a:r>
              <a:rPr lang="en-CA" dirty="0"/>
              <a:t>Generate the replay buffer. Buffer is a queue, FIFO (First in-First out)</a:t>
            </a:r>
          </a:p>
          <a:p>
            <a:pPr lvl="1"/>
            <a:r>
              <a:rPr lang="en-CA" dirty="0"/>
              <a:t>Sample a random mini-batch from the buffer </a:t>
            </a:r>
          </a:p>
          <a:p>
            <a:pPr lvl="1"/>
            <a:r>
              <a:rPr lang="en-CA" dirty="0"/>
              <a:t>apply gradient descent on the sample.</a:t>
            </a:r>
          </a:p>
          <a:p>
            <a:pPr marL="0" indent="0">
              <a:buNone/>
            </a:pPr>
            <a:endParaRPr lang="en-CA" dirty="0"/>
          </a:p>
          <a:p>
            <a:r>
              <a:rPr lang="en-CA" dirty="0"/>
              <a:t>Size of the buffer is a hyper parameter</a:t>
            </a:r>
          </a:p>
          <a:p>
            <a:pPr marL="457200" lvl="1" indent="0">
              <a:buNone/>
            </a:pPr>
            <a:endParaRPr lang="en-CA" dirty="0"/>
          </a:p>
        </p:txBody>
      </p:sp>
    </p:spTree>
    <p:extLst>
      <p:ext uri="{BB962C8B-B14F-4D97-AF65-F5344CB8AC3E}">
        <p14:creationId xmlns:p14="http://schemas.microsoft.com/office/powerpoint/2010/main" val="33417270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Exploration-exploitation dilemma</a:t>
            </a:r>
            <a:endParaRPr lang="en-US" dirty="0"/>
          </a:p>
        </p:txBody>
      </p:sp>
      <p:sp>
        <p:nvSpPr>
          <p:cNvPr id="7" name="Content Placeholder 6">
            <a:extLst>
              <a:ext uri="{FF2B5EF4-FFF2-40B4-BE49-F238E27FC236}">
                <a16:creationId xmlns:a16="http://schemas.microsoft.com/office/drawing/2014/main" id="{4106E47B-F8D1-A041-BCD8-F610E9B63EA0}"/>
              </a:ext>
            </a:extLst>
          </p:cNvPr>
          <p:cNvSpPr>
            <a:spLocks noGrp="1"/>
          </p:cNvSpPr>
          <p:nvPr>
            <p:ph idx="1"/>
          </p:nvPr>
        </p:nvSpPr>
        <p:spPr/>
        <p:txBody>
          <a:bodyPr/>
          <a:lstStyle/>
          <a:p>
            <a:r>
              <a:rPr lang="en-US" dirty="0"/>
              <a:t>Decision-making involves a fundamental choice:</a:t>
            </a:r>
          </a:p>
          <a:p>
            <a:pPr lvl="1"/>
            <a:r>
              <a:rPr lang="en-US" b="1" dirty="0"/>
              <a:t>Exploitation</a:t>
            </a:r>
            <a:r>
              <a:rPr lang="en-US" dirty="0"/>
              <a:t>: Make the best decision, given current information</a:t>
            </a:r>
          </a:p>
          <a:p>
            <a:pPr lvl="1"/>
            <a:r>
              <a:rPr lang="en-US" b="1" dirty="0"/>
              <a:t>Exploration</a:t>
            </a:r>
            <a:r>
              <a:rPr lang="en-US" dirty="0"/>
              <a:t>: Collect more information</a:t>
            </a:r>
          </a:p>
          <a:p>
            <a:endParaRPr lang="en-US" dirty="0"/>
          </a:p>
          <a:p>
            <a:r>
              <a:rPr lang="en-US" dirty="0"/>
              <a:t>A good solution to the problem is to find a balance between exploration and exploitation:</a:t>
            </a:r>
          </a:p>
          <a:p>
            <a:pPr lvl="1"/>
            <a:r>
              <a:rPr lang="en-US" dirty="0"/>
              <a:t>Too much exploring will act in a casual way in every state (convergence issue)</a:t>
            </a:r>
          </a:p>
          <a:p>
            <a:pPr lvl="1"/>
            <a:r>
              <a:rPr lang="en-US" dirty="0"/>
              <a:t>If an agent explores little, it will always use the usual actions, which may not be optimal ones</a:t>
            </a:r>
          </a:p>
          <a:p>
            <a:pPr marL="457200" lvl="1" indent="0">
              <a:buNone/>
            </a:pPr>
            <a:endParaRPr lang="en-CA" dirty="0"/>
          </a:p>
        </p:txBody>
      </p:sp>
    </p:spTree>
    <p:extLst>
      <p:ext uri="{BB962C8B-B14F-4D97-AF65-F5344CB8AC3E}">
        <p14:creationId xmlns:p14="http://schemas.microsoft.com/office/powerpoint/2010/main" val="3376438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RL Application</a:t>
            </a:r>
          </a:p>
        </p:txBody>
      </p:sp>
      <p:sp>
        <p:nvSpPr>
          <p:cNvPr id="3" name="Content Placeholder 2"/>
          <p:cNvSpPr>
            <a:spLocks noGrp="1"/>
          </p:cNvSpPr>
          <p:nvPr>
            <p:ph idx="1"/>
          </p:nvPr>
        </p:nvSpPr>
        <p:spPr/>
        <p:txBody>
          <a:bodyPr>
            <a:normAutofit/>
          </a:bodyPr>
          <a:lstStyle/>
          <a:p>
            <a:pPr marL="0" indent="0">
              <a:buNone/>
            </a:pPr>
            <a:r>
              <a:rPr lang="en-US" sz="1200" dirty="0">
                <a:hlinkClick r:id="rId2"/>
              </a:rPr>
              <a:t>Resources management in computer clusters</a:t>
            </a:r>
            <a:endParaRPr lang="en-US" sz="1200" dirty="0"/>
          </a:p>
          <a:p>
            <a:pPr marL="0" indent="0">
              <a:buNone/>
            </a:pPr>
            <a:r>
              <a:rPr lang="en-US" sz="1200" dirty="0">
                <a:hlinkClick r:id="rId3"/>
              </a:rPr>
              <a:t>Traffic Light Control</a:t>
            </a:r>
            <a:endParaRPr lang="en-US" sz="1200" dirty="0"/>
          </a:p>
          <a:p>
            <a:pPr marL="0" indent="0">
              <a:buNone/>
            </a:pPr>
            <a:r>
              <a:rPr lang="en-US" sz="1200" dirty="0">
                <a:hlinkClick r:id="rId4"/>
              </a:rPr>
              <a:t>Robotics</a:t>
            </a:r>
            <a:endParaRPr lang="en-US" sz="1200" dirty="0"/>
          </a:p>
          <a:p>
            <a:pPr marL="0" indent="0">
              <a:buNone/>
            </a:pPr>
            <a:r>
              <a:rPr lang="en-US" sz="1200" dirty="0">
                <a:hlinkClick r:id="rId5"/>
              </a:rPr>
              <a:t>Web System Configuration</a:t>
            </a:r>
            <a:endParaRPr lang="en-US" sz="1200" dirty="0"/>
          </a:p>
          <a:p>
            <a:pPr marL="0" indent="0">
              <a:buNone/>
            </a:pPr>
            <a:r>
              <a:rPr lang="en-US" sz="1200" dirty="0">
                <a:hlinkClick r:id="rId6"/>
              </a:rPr>
              <a:t>Chemistry</a:t>
            </a:r>
            <a:endParaRPr lang="en-US" sz="1200" dirty="0"/>
          </a:p>
          <a:p>
            <a:pPr marL="0" indent="0">
              <a:buNone/>
            </a:pPr>
            <a:r>
              <a:rPr lang="en-US" sz="1200" dirty="0">
                <a:hlinkClick r:id="rId7"/>
              </a:rPr>
              <a:t>Personalized Recommendations</a:t>
            </a:r>
            <a:endParaRPr lang="en-US" sz="1200" dirty="0"/>
          </a:p>
          <a:p>
            <a:pPr marL="0" indent="0">
              <a:buNone/>
            </a:pPr>
            <a:r>
              <a:rPr lang="en-US" sz="1200" dirty="0">
                <a:hlinkClick r:id="rId8"/>
              </a:rPr>
              <a:t>Bidding and Advertising</a:t>
            </a:r>
            <a:endParaRPr lang="en-US" sz="1200" dirty="0"/>
          </a:p>
          <a:p>
            <a:pPr marL="0" indent="0">
              <a:buNone/>
            </a:pPr>
            <a:r>
              <a:rPr lang="en-US" sz="1200" dirty="0">
                <a:hlinkClick r:id="rId9"/>
              </a:rPr>
              <a:t>Games</a:t>
            </a:r>
            <a:endParaRPr lang="en-US" sz="1200" dirty="0"/>
          </a:p>
        </p:txBody>
      </p:sp>
      <p:pic>
        <p:nvPicPr>
          <p:cNvPr id="4" name="Picture 3">
            <a:extLst>
              <a:ext uri="{FF2B5EF4-FFF2-40B4-BE49-F238E27FC236}">
                <a16:creationId xmlns:a16="http://schemas.microsoft.com/office/drawing/2014/main" id="{0573033A-B940-C04E-A022-4394EA47F65A}"/>
              </a:ext>
            </a:extLst>
          </p:cNvPr>
          <p:cNvPicPr>
            <a:picLocks noChangeAspect="1"/>
          </p:cNvPicPr>
          <p:nvPr/>
        </p:nvPicPr>
        <p:blipFill>
          <a:blip r:embed="rId10"/>
          <a:stretch>
            <a:fillRect/>
          </a:stretch>
        </p:blipFill>
        <p:spPr>
          <a:xfrm>
            <a:off x="4348716" y="1580112"/>
            <a:ext cx="4167964" cy="3027848"/>
          </a:xfrm>
          <a:prstGeom prst="rect">
            <a:avLst/>
          </a:prstGeom>
        </p:spPr>
      </p:pic>
    </p:spTree>
    <p:extLst>
      <p:ext uri="{BB962C8B-B14F-4D97-AF65-F5344CB8AC3E}">
        <p14:creationId xmlns:p14="http://schemas.microsoft.com/office/powerpoint/2010/main" val="950759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Semi-Gradient</a:t>
            </a:r>
          </a:p>
        </p:txBody>
      </p:sp>
      <p:sp>
        <p:nvSpPr>
          <p:cNvPr id="7" name="Content Placeholder 6">
            <a:extLst>
              <a:ext uri="{FF2B5EF4-FFF2-40B4-BE49-F238E27FC236}">
                <a16:creationId xmlns:a16="http://schemas.microsoft.com/office/drawing/2014/main" id="{4106E47B-F8D1-A041-BCD8-F610E9B63EA0}"/>
              </a:ext>
            </a:extLst>
          </p:cNvPr>
          <p:cNvSpPr>
            <a:spLocks noGrp="1"/>
          </p:cNvSpPr>
          <p:nvPr>
            <p:ph idx="1"/>
          </p:nvPr>
        </p:nvSpPr>
        <p:spPr/>
        <p:txBody>
          <a:bodyPr/>
          <a:lstStyle/>
          <a:p>
            <a:r>
              <a:rPr lang="en-CA" dirty="0"/>
              <a:t>Q approximation is used itself as the target for error calculation.</a:t>
            </a:r>
          </a:p>
          <a:p>
            <a:r>
              <a:rPr lang="en-CA" dirty="0"/>
              <a:t>Therefore the gradient is not true gradient and is called semi-gradient.</a:t>
            </a:r>
          </a:p>
          <a:p>
            <a:r>
              <a:rPr lang="en-CA" dirty="0"/>
              <a:t>This property leads instability in deep Q-learning</a:t>
            </a:r>
          </a:p>
          <a:p>
            <a:endParaRPr lang="en-CA" dirty="0"/>
          </a:p>
          <a:p>
            <a:pPr marL="0" indent="0">
              <a:buNone/>
            </a:pPr>
            <a:r>
              <a:rPr lang="en-CA" dirty="0"/>
              <a:t>Solution: Use another deep Q-network for estimation the target. </a:t>
            </a:r>
          </a:p>
          <a:p>
            <a:pPr lvl="1"/>
            <a:r>
              <a:rPr lang="en-CA" dirty="0"/>
              <a:t>Target	 network is a copy</a:t>
            </a:r>
          </a:p>
          <a:p>
            <a:pPr marL="457200" lvl="1" indent="0">
              <a:buNone/>
            </a:pPr>
            <a:r>
              <a:rPr lang="en-CA" dirty="0"/>
              <a:t> of Q network but not updated</a:t>
            </a:r>
          </a:p>
          <a:p>
            <a:pPr marL="457200" lvl="1" indent="0">
              <a:buNone/>
            </a:pPr>
            <a:r>
              <a:rPr lang="en-CA" dirty="0"/>
              <a:t> as Q-network</a:t>
            </a:r>
          </a:p>
          <a:p>
            <a:pPr marL="457200" lvl="1" indent="0">
              <a:buNone/>
            </a:pPr>
            <a:endParaRPr lang="en-CA" dirty="0"/>
          </a:p>
        </p:txBody>
      </p:sp>
      <p:pic>
        <p:nvPicPr>
          <p:cNvPr id="3" name="Picture 2">
            <a:extLst>
              <a:ext uri="{FF2B5EF4-FFF2-40B4-BE49-F238E27FC236}">
                <a16:creationId xmlns:a16="http://schemas.microsoft.com/office/drawing/2014/main" id="{149B5313-81CF-9945-B913-01A5DEF6C876}"/>
              </a:ext>
            </a:extLst>
          </p:cNvPr>
          <p:cNvPicPr>
            <a:picLocks noChangeAspect="1"/>
          </p:cNvPicPr>
          <p:nvPr/>
        </p:nvPicPr>
        <p:blipFill>
          <a:blip r:embed="rId2"/>
          <a:stretch>
            <a:fillRect/>
          </a:stretch>
        </p:blipFill>
        <p:spPr>
          <a:xfrm>
            <a:off x="4997007" y="2715991"/>
            <a:ext cx="3998136" cy="2143201"/>
          </a:xfrm>
          <a:prstGeom prst="rect">
            <a:avLst/>
          </a:prstGeom>
        </p:spPr>
      </p:pic>
    </p:spTree>
    <p:extLst>
      <p:ext uri="{BB962C8B-B14F-4D97-AF65-F5344CB8AC3E}">
        <p14:creationId xmlns:p14="http://schemas.microsoft.com/office/powerpoint/2010/main" val="38266610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Deep-Q learning</a:t>
            </a:r>
          </a:p>
        </p:txBody>
      </p:sp>
      <p:sp>
        <p:nvSpPr>
          <p:cNvPr id="7" name="Content Placeholder 6">
            <a:extLst>
              <a:ext uri="{FF2B5EF4-FFF2-40B4-BE49-F238E27FC236}">
                <a16:creationId xmlns:a16="http://schemas.microsoft.com/office/drawing/2014/main" id="{4106E47B-F8D1-A041-BCD8-F610E9B63EA0}"/>
              </a:ext>
            </a:extLst>
          </p:cNvPr>
          <p:cNvSpPr>
            <a:spLocks noGrp="1"/>
          </p:cNvSpPr>
          <p:nvPr>
            <p:ph idx="1"/>
          </p:nvPr>
        </p:nvSpPr>
        <p:spPr/>
        <p:txBody>
          <a:bodyPr/>
          <a:lstStyle/>
          <a:p>
            <a:r>
              <a:rPr lang="en-CA" dirty="0"/>
              <a:t>State is raw pixels from the screen</a:t>
            </a:r>
          </a:p>
          <a:p>
            <a:r>
              <a:rPr lang="en-CA" dirty="0"/>
              <a:t>This is more flexible than position + velocity</a:t>
            </a:r>
          </a:p>
          <a:p>
            <a:r>
              <a:rPr lang="en-CA" dirty="0"/>
              <a:t>Here we apply convolutional neural network.</a:t>
            </a:r>
          </a:p>
          <a:p>
            <a:r>
              <a:rPr lang="en-CA" dirty="0"/>
              <a:t>The limitation of used Markov model is that it tries to predict using the last current state. Here we use higher order of Markov model and we use several  images in the row for better prediction of next one.</a:t>
            </a:r>
          </a:p>
          <a:p>
            <a:pPr marL="457200" lvl="1" indent="0">
              <a:buNone/>
            </a:pPr>
            <a:endParaRPr lang="en-CA" dirty="0"/>
          </a:p>
        </p:txBody>
      </p:sp>
    </p:spTree>
    <p:extLst>
      <p:ext uri="{BB962C8B-B14F-4D97-AF65-F5344CB8AC3E}">
        <p14:creationId xmlns:p14="http://schemas.microsoft.com/office/powerpoint/2010/main" val="2307217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Deep-Q learning</a:t>
            </a:r>
          </a:p>
        </p:txBody>
      </p:sp>
      <p:sp>
        <p:nvSpPr>
          <p:cNvPr id="7" name="Content Placeholder 6">
            <a:extLst>
              <a:ext uri="{FF2B5EF4-FFF2-40B4-BE49-F238E27FC236}">
                <a16:creationId xmlns:a16="http://schemas.microsoft.com/office/drawing/2014/main" id="{4106E47B-F8D1-A041-BCD8-F610E9B63EA0}"/>
              </a:ext>
            </a:extLst>
          </p:cNvPr>
          <p:cNvSpPr>
            <a:spLocks noGrp="1"/>
          </p:cNvSpPr>
          <p:nvPr>
            <p:ph idx="1"/>
          </p:nvPr>
        </p:nvSpPr>
        <p:spPr/>
        <p:txBody>
          <a:bodyPr/>
          <a:lstStyle/>
          <a:p>
            <a:r>
              <a:rPr lang="en-CA" dirty="0"/>
              <a:t>State(t)=[image(t-3), image(t-2), image(t-1), image(t)]</a:t>
            </a:r>
          </a:p>
          <a:p>
            <a:r>
              <a:rPr lang="en-CA" dirty="0"/>
              <a:t>Stack four frames: (4,H,W,C)</a:t>
            </a:r>
          </a:p>
          <a:p>
            <a:r>
              <a:rPr lang="en-CA" dirty="0"/>
              <a:t>Convert to grayscale (4,H,W)</a:t>
            </a:r>
          </a:p>
          <a:p>
            <a:r>
              <a:rPr lang="en-CA" dirty="0"/>
              <a:t>The 3-dimention state will be easy input the convolutional neural network.</a:t>
            </a:r>
          </a:p>
          <a:p>
            <a:endParaRPr lang="en-CA" dirty="0"/>
          </a:p>
          <a:p>
            <a:pPr marL="457200" lvl="1" indent="0">
              <a:buNone/>
            </a:pPr>
            <a:endParaRPr lang="en-CA" dirty="0"/>
          </a:p>
        </p:txBody>
      </p:sp>
    </p:spTree>
    <p:extLst>
      <p:ext uri="{BB962C8B-B14F-4D97-AF65-F5344CB8AC3E}">
        <p14:creationId xmlns:p14="http://schemas.microsoft.com/office/powerpoint/2010/main" val="886735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Preprocessing</a:t>
            </a:r>
          </a:p>
        </p:txBody>
      </p:sp>
      <p:sp>
        <p:nvSpPr>
          <p:cNvPr id="7" name="Content Placeholder 6">
            <a:extLst>
              <a:ext uri="{FF2B5EF4-FFF2-40B4-BE49-F238E27FC236}">
                <a16:creationId xmlns:a16="http://schemas.microsoft.com/office/drawing/2014/main" id="{4106E47B-F8D1-A041-BCD8-F610E9B63EA0}"/>
              </a:ext>
            </a:extLst>
          </p:cNvPr>
          <p:cNvSpPr>
            <a:spLocks noGrp="1"/>
          </p:cNvSpPr>
          <p:nvPr>
            <p:ph idx="1"/>
          </p:nvPr>
        </p:nvSpPr>
        <p:spPr/>
        <p:txBody>
          <a:bodyPr/>
          <a:lstStyle/>
          <a:p>
            <a:pPr marL="457200" lvl="1" indent="0">
              <a:buNone/>
            </a:pPr>
            <a:r>
              <a:rPr lang="en-CA" dirty="0"/>
              <a:t>Preprocessing is an important step. We want to reduce the complexity of our states to reduce the computation time needed for training.      </a:t>
            </a:r>
          </a:p>
        </p:txBody>
      </p:sp>
      <p:pic>
        <p:nvPicPr>
          <p:cNvPr id="5" name="Picture 4">
            <a:extLst>
              <a:ext uri="{FF2B5EF4-FFF2-40B4-BE49-F238E27FC236}">
                <a16:creationId xmlns:a16="http://schemas.microsoft.com/office/drawing/2014/main" id="{D34ACBC2-6FFC-224F-A960-B1F2CF3F1CB1}"/>
              </a:ext>
            </a:extLst>
          </p:cNvPr>
          <p:cNvPicPr>
            <a:picLocks noChangeAspect="1"/>
          </p:cNvPicPr>
          <p:nvPr/>
        </p:nvPicPr>
        <p:blipFill>
          <a:blip r:embed="rId2"/>
          <a:stretch>
            <a:fillRect/>
          </a:stretch>
        </p:blipFill>
        <p:spPr>
          <a:xfrm>
            <a:off x="2604303" y="2146461"/>
            <a:ext cx="5475147" cy="2291740"/>
          </a:xfrm>
          <a:prstGeom prst="rect">
            <a:avLst/>
          </a:prstGeom>
        </p:spPr>
      </p:pic>
    </p:spTree>
    <p:extLst>
      <p:ext uri="{BB962C8B-B14F-4D97-AF65-F5344CB8AC3E}">
        <p14:creationId xmlns:p14="http://schemas.microsoft.com/office/powerpoint/2010/main" val="4192019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Deep-Q learning-flowchart</a:t>
            </a:r>
          </a:p>
        </p:txBody>
      </p:sp>
      <p:sp>
        <p:nvSpPr>
          <p:cNvPr id="7" name="Content Placeholder 6">
            <a:extLst>
              <a:ext uri="{FF2B5EF4-FFF2-40B4-BE49-F238E27FC236}">
                <a16:creationId xmlns:a16="http://schemas.microsoft.com/office/drawing/2014/main" id="{4106E47B-F8D1-A041-BCD8-F610E9B63EA0}"/>
              </a:ext>
            </a:extLst>
          </p:cNvPr>
          <p:cNvSpPr>
            <a:spLocks noGrp="1"/>
          </p:cNvSpPr>
          <p:nvPr>
            <p:ph idx="1"/>
          </p:nvPr>
        </p:nvSpPr>
        <p:spPr/>
        <p:txBody>
          <a:bodyPr/>
          <a:lstStyle/>
          <a:p>
            <a:r>
              <a:rPr lang="en-CA" dirty="0"/>
              <a:t>Deep neural network to approximate Q(</a:t>
            </a:r>
            <a:r>
              <a:rPr lang="en-CA" dirty="0" err="1"/>
              <a:t>s,a</a:t>
            </a:r>
            <a:r>
              <a:rPr lang="en-CA" dirty="0"/>
              <a:t>) with output node</a:t>
            </a:r>
          </a:p>
          <a:p>
            <a:r>
              <a:rPr lang="en-CA" dirty="0"/>
              <a:t>Experience replay: Train from a buffer of (</a:t>
            </a:r>
            <a:r>
              <a:rPr lang="en-CA" dirty="0" err="1"/>
              <a:t>s,a,s’,a</a:t>
            </a:r>
            <a:r>
              <a:rPr lang="en-CA" dirty="0"/>
              <a:t>’)</a:t>
            </a:r>
          </a:p>
          <a:p>
            <a:r>
              <a:rPr lang="en-CA" dirty="0"/>
              <a:t>Target network</a:t>
            </a:r>
          </a:p>
          <a:p>
            <a:r>
              <a:rPr lang="en-CA" dirty="0"/>
              <a:t>CNN with 4 past frame as the state.</a:t>
            </a:r>
          </a:p>
          <a:p>
            <a:endParaRPr lang="en-CA" dirty="0"/>
          </a:p>
          <a:p>
            <a:pPr marL="457200" lvl="1" indent="0">
              <a:buNone/>
            </a:pPr>
            <a:endParaRPr lang="en-CA" dirty="0"/>
          </a:p>
        </p:txBody>
      </p:sp>
    </p:spTree>
    <p:extLst>
      <p:ext uri="{BB962C8B-B14F-4D97-AF65-F5344CB8AC3E}">
        <p14:creationId xmlns:p14="http://schemas.microsoft.com/office/powerpoint/2010/main" val="3455020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Preprocessing</a:t>
            </a:r>
          </a:p>
        </p:txBody>
      </p:sp>
      <p:sp>
        <p:nvSpPr>
          <p:cNvPr id="7" name="Content Placeholder 6">
            <a:extLst>
              <a:ext uri="{FF2B5EF4-FFF2-40B4-BE49-F238E27FC236}">
                <a16:creationId xmlns:a16="http://schemas.microsoft.com/office/drawing/2014/main" id="{4106E47B-F8D1-A041-BCD8-F610E9B63EA0}"/>
              </a:ext>
            </a:extLst>
          </p:cNvPr>
          <p:cNvSpPr>
            <a:spLocks noGrp="1"/>
          </p:cNvSpPr>
          <p:nvPr>
            <p:ph idx="1"/>
          </p:nvPr>
        </p:nvSpPr>
        <p:spPr/>
        <p:txBody>
          <a:bodyPr/>
          <a:lstStyle/>
          <a:p>
            <a:pPr marL="457200" lvl="1" indent="0">
              <a:buNone/>
            </a:pPr>
            <a:r>
              <a:rPr lang="en-CA" dirty="0"/>
              <a:t>This simple neural network will receive the entire image and output the probability of action.</a:t>
            </a:r>
          </a:p>
        </p:txBody>
      </p:sp>
      <p:pic>
        <p:nvPicPr>
          <p:cNvPr id="8" name="Picture 7">
            <a:extLst>
              <a:ext uri="{FF2B5EF4-FFF2-40B4-BE49-F238E27FC236}">
                <a16:creationId xmlns:a16="http://schemas.microsoft.com/office/drawing/2014/main" id="{A60FD36D-CCCB-8C44-B44E-B06D5DA0528D}"/>
              </a:ext>
            </a:extLst>
          </p:cNvPr>
          <p:cNvPicPr>
            <a:picLocks noChangeAspect="1"/>
          </p:cNvPicPr>
          <p:nvPr/>
        </p:nvPicPr>
        <p:blipFill>
          <a:blip r:embed="rId2"/>
          <a:stretch>
            <a:fillRect/>
          </a:stretch>
        </p:blipFill>
        <p:spPr>
          <a:xfrm>
            <a:off x="2002420" y="2413224"/>
            <a:ext cx="6786105" cy="1317635"/>
          </a:xfrm>
          <a:prstGeom prst="rect">
            <a:avLst/>
          </a:prstGeom>
        </p:spPr>
      </p:pic>
    </p:spTree>
    <p:extLst>
      <p:ext uri="{BB962C8B-B14F-4D97-AF65-F5344CB8AC3E}">
        <p14:creationId xmlns:p14="http://schemas.microsoft.com/office/powerpoint/2010/main" val="2401278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AI Gym</a:t>
            </a:r>
          </a:p>
        </p:txBody>
      </p:sp>
      <p:sp>
        <p:nvSpPr>
          <p:cNvPr id="3" name="Content Placeholder 2"/>
          <p:cNvSpPr>
            <a:spLocks noGrp="1"/>
          </p:cNvSpPr>
          <p:nvPr>
            <p:ph idx="1"/>
          </p:nvPr>
        </p:nvSpPr>
        <p:spPr/>
        <p:txBody>
          <a:bodyPr>
            <a:normAutofit/>
          </a:bodyPr>
          <a:lstStyle/>
          <a:p>
            <a:r>
              <a:rPr lang="en-US" sz="1400" dirty="0">
                <a:solidFill>
                  <a:srgbClr val="333333"/>
                </a:solidFill>
                <a:latin typeface="ColfaxWeb"/>
              </a:rPr>
              <a:t>Gym is a toolkit for developing and comparing reinforcement learning algorithms. It makes no assumptions about the structure of your agent, and is compatible with any numerical computation library, such as TensorFlow or Theano.</a:t>
            </a:r>
          </a:p>
          <a:p>
            <a:r>
              <a:rPr lang="en-US" sz="1400" dirty="0">
                <a:hlinkClick r:id="rId2"/>
              </a:rPr>
              <a:t>https://gym.openai.com/</a:t>
            </a:r>
            <a:r>
              <a:rPr lang="en-US" sz="1400" dirty="0"/>
              <a:t> </a:t>
            </a:r>
          </a:p>
          <a:p>
            <a:pPr marL="0" indent="0">
              <a:buNone/>
            </a:pPr>
            <a:endParaRPr lang="en-US" sz="1400" dirty="0"/>
          </a:p>
          <a:p>
            <a:endParaRPr lang="en-US" altLang="en-US" sz="1400" dirty="0"/>
          </a:p>
          <a:p>
            <a:pPr>
              <a:buFont typeface="+mj-lt"/>
              <a:buAutoNum type="arabicPeriod"/>
            </a:pPr>
            <a:endParaRPr lang="en-US" altLang="en-US" sz="1400" dirty="0"/>
          </a:p>
        </p:txBody>
      </p:sp>
      <p:pic>
        <p:nvPicPr>
          <p:cNvPr id="7" name="Content Placeholder 3">
            <a:extLst>
              <a:ext uri="{FF2B5EF4-FFF2-40B4-BE49-F238E27FC236}">
                <a16:creationId xmlns:a16="http://schemas.microsoft.com/office/drawing/2014/main" id="{D8043B9C-E742-5F47-AAE9-42020751021F}"/>
              </a:ext>
            </a:extLst>
          </p:cNvPr>
          <p:cNvPicPr>
            <a:picLocks noChangeAspect="1"/>
          </p:cNvPicPr>
          <p:nvPr/>
        </p:nvPicPr>
        <p:blipFill>
          <a:blip r:embed="rId3"/>
          <a:stretch>
            <a:fillRect/>
          </a:stretch>
        </p:blipFill>
        <p:spPr>
          <a:xfrm>
            <a:off x="2650992" y="2420338"/>
            <a:ext cx="4910469" cy="2332473"/>
          </a:xfrm>
          <a:prstGeom prst="rect">
            <a:avLst/>
          </a:prstGeom>
        </p:spPr>
      </p:pic>
    </p:spTree>
    <p:extLst>
      <p:ext uri="{BB962C8B-B14F-4D97-AF65-F5344CB8AC3E}">
        <p14:creationId xmlns:p14="http://schemas.microsoft.com/office/powerpoint/2010/main" val="1407918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AI Gym</a:t>
            </a:r>
          </a:p>
        </p:txBody>
      </p:sp>
      <p:sp>
        <p:nvSpPr>
          <p:cNvPr id="3" name="Content Placeholder 2"/>
          <p:cNvSpPr>
            <a:spLocks noGrp="1"/>
          </p:cNvSpPr>
          <p:nvPr>
            <p:ph idx="1"/>
          </p:nvPr>
        </p:nvSpPr>
        <p:spPr/>
        <p:txBody>
          <a:bodyPr>
            <a:normAutofit/>
          </a:bodyPr>
          <a:lstStyle/>
          <a:p>
            <a:pPr marL="0" indent="0">
              <a:buNone/>
            </a:pPr>
            <a:r>
              <a:rPr lang="en-CA" sz="1400" dirty="0">
                <a:hlinkClick r:id="rId2"/>
              </a:rPr>
              <a:t>https://www.youtube.com/watch?v=eaBYhLttETw</a:t>
            </a:r>
            <a:endParaRPr lang="en-CA" sz="1400" dirty="0"/>
          </a:p>
          <a:p>
            <a:pPr marL="0" indent="0">
              <a:buNone/>
            </a:pPr>
            <a:endParaRPr lang="en-CA" sz="1400" dirty="0"/>
          </a:p>
          <a:p>
            <a:pPr marL="0" indent="0">
              <a:buNone/>
            </a:pPr>
            <a:r>
              <a:rPr lang="en-CA" sz="1400" dirty="0">
                <a:hlinkClick r:id="rId3"/>
              </a:rPr>
              <a:t>https://openai.com/five/</a:t>
            </a:r>
            <a:endParaRPr lang="en-US" sz="1400" dirty="0"/>
          </a:p>
          <a:p>
            <a:endParaRPr lang="en-US" altLang="en-US" sz="1400" dirty="0"/>
          </a:p>
          <a:p>
            <a:pPr>
              <a:buFont typeface="+mj-lt"/>
              <a:buAutoNum type="arabicPeriod"/>
            </a:pPr>
            <a:endParaRPr lang="en-US" altLang="en-US" sz="1400" dirty="0"/>
          </a:p>
        </p:txBody>
      </p:sp>
      <p:pic>
        <p:nvPicPr>
          <p:cNvPr id="5" name="Picture 4">
            <a:extLst>
              <a:ext uri="{FF2B5EF4-FFF2-40B4-BE49-F238E27FC236}">
                <a16:creationId xmlns:a16="http://schemas.microsoft.com/office/drawing/2014/main" id="{0B572ACB-A449-7147-8439-E9F64A022F33}"/>
              </a:ext>
            </a:extLst>
          </p:cNvPr>
          <p:cNvPicPr>
            <a:picLocks noChangeAspect="1"/>
          </p:cNvPicPr>
          <p:nvPr/>
        </p:nvPicPr>
        <p:blipFill>
          <a:blip r:embed="rId4"/>
          <a:stretch>
            <a:fillRect/>
          </a:stretch>
        </p:blipFill>
        <p:spPr>
          <a:xfrm>
            <a:off x="2518046" y="2218569"/>
            <a:ext cx="5018813" cy="2512976"/>
          </a:xfrm>
          <a:prstGeom prst="rect">
            <a:avLst/>
          </a:prstGeom>
        </p:spPr>
      </p:pic>
    </p:spTree>
    <p:extLst>
      <p:ext uri="{BB962C8B-B14F-4D97-AF65-F5344CB8AC3E}">
        <p14:creationId xmlns:p14="http://schemas.microsoft.com/office/powerpoint/2010/main" val="3118610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b="0" dirty="0"/>
              <a:t>Reinforcement Learning with FIFA by</a:t>
            </a:r>
            <a:br>
              <a:rPr lang="en-CA" b="0" dirty="0"/>
            </a:br>
            <a:r>
              <a:rPr lang="en-CA" sz="2200" b="0" dirty="0"/>
              <a:t>(</a:t>
            </a:r>
            <a:r>
              <a:rPr lang="en-CA" sz="2200" dirty="0"/>
              <a:t>Chintan Trivedi)</a:t>
            </a:r>
            <a:endParaRPr lang="en-CA" sz="2200" b="0" dirty="0"/>
          </a:p>
        </p:txBody>
      </p:sp>
      <p:pic>
        <p:nvPicPr>
          <p:cNvPr id="5" name="Content Placeholder 4">
            <a:extLst>
              <a:ext uri="{FF2B5EF4-FFF2-40B4-BE49-F238E27FC236}">
                <a16:creationId xmlns:a16="http://schemas.microsoft.com/office/drawing/2014/main" id="{C56F09EA-EE27-F047-A972-1B111CD5301A}"/>
              </a:ext>
            </a:extLst>
          </p:cNvPr>
          <p:cNvPicPr>
            <a:picLocks noGrp="1" noChangeAspect="1"/>
          </p:cNvPicPr>
          <p:nvPr>
            <p:ph idx="1"/>
          </p:nvPr>
        </p:nvPicPr>
        <p:blipFill>
          <a:blip r:embed="rId2"/>
          <a:stretch>
            <a:fillRect/>
          </a:stretch>
        </p:blipFill>
        <p:spPr>
          <a:xfrm>
            <a:off x="2838893" y="1063230"/>
            <a:ext cx="5038374" cy="2583737"/>
          </a:xfrm>
        </p:spPr>
      </p:pic>
      <p:sp>
        <p:nvSpPr>
          <p:cNvPr id="3" name="Rectangle 2">
            <a:extLst>
              <a:ext uri="{FF2B5EF4-FFF2-40B4-BE49-F238E27FC236}">
                <a16:creationId xmlns:a16="http://schemas.microsoft.com/office/drawing/2014/main" id="{4F81107D-7EC5-BF44-A010-60DE1434D108}"/>
              </a:ext>
            </a:extLst>
          </p:cNvPr>
          <p:cNvSpPr/>
          <p:nvPr/>
        </p:nvSpPr>
        <p:spPr>
          <a:xfrm>
            <a:off x="1923525" y="3866227"/>
            <a:ext cx="6471729" cy="1015663"/>
          </a:xfrm>
          <a:prstGeom prst="rect">
            <a:avLst/>
          </a:prstGeom>
        </p:spPr>
        <p:txBody>
          <a:bodyPr wrap="square">
            <a:spAutoFit/>
          </a:bodyPr>
          <a:lstStyle/>
          <a:p>
            <a:r>
              <a:rPr lang="en-CA" sz="1200" dirty="0">
                <a:hlinkClick r:id="rId3"/>
              </a:rPr>
              <a:t>https://towardsdatascience.com/using-deep-q-learning-in-fifa-18-to-perfect-the-art-of-free-kicks-f2e4e979ee66?gi=b96ce845729c</a:t>
            </a:r>
            <a:endParaRPr lang="en-CA" sz="1200" dirty="0"/>
          </a:p>
          <a:p>
            <a:endParaRPr lang="en-CA" sz="1200" dirty="0"/>
          </a:p>
          <a:p>
            <a:r>
              <a:rPr lang="en-CA" sz="1200" dirty="0" err="1"/>
              <a:t>Lezwon</a:t>
            </a:r>
            <a:r>
              <a:rPr lang="en-CA" sz="1200" dirty="0"/>
              <a:t> </a:t>
            </a:r>
            <a:r>
              <a:rPr lang="en-CA" sz="1200" dirty="0" err="1"/>
              <a:t>Castellino</a:t>
            </a:r>
            <a:r>
              <a:rPr lang="en-CA" sz="1200" dirty="0"/>
              <a:t>:</a:t>
            </a:r>
          </a:p>
          <a:p>
            <a:r>
              <a:rPr lang="en-CA" sz="1200" dirty="0">
                <a:hlinkClick r:id="rId4"/>
              </a:rPr>
              <a:t>https://becominghuman.ai/reinforcement-learning-with-fifa-and-keras-85ec792e25b2</a:t>
            </a:r>
            <a:endParaRPr lang="en-US" sz="1200" dirty="0"/>
          </a:p>
        </p:txBody>
      </p:sp>
    </p:spTree>
    <p:extLst>
      <p:ext uri="{BB962C8B-B14F-4D97-AF65-F5344CB8AC3E}">
        <p14:creationId xmlns:p14="http://schemas.microsoft.com/office/powerpoint/2010/main" val="2178743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0" dirty="0"/>
              <a:t>Reinforcement Learning with FIFA</a:t>
            </a:r>
          </a:p>
        </p:txBody>
      </p:sp>
      <p:sp>
        <p:nvSpPr>
          <p:cNvPr id="6" name="Content Placeholder 5">
            <a:extLst>
              <a:ext uri="{FF2B5EF4-FFF2-40B4-BE49-F238E27FC236}">
                <a16:creationId xmlns:a16="http://schemas.microsoft.com/office/drawing/2014/main" id="{1CCB076C-210D-3C41-B00D-618333108B68}"/>
              </a:ext>
            </a:extLst>
          </p:cNvPr>
          <p:cNvSpPr>
            <a:spLocks noGrp="1"/>
          </p:cNvSpPr>
          <p:nvPr>
            <p:ph idx="1"/>
          </p:nvPr>
        </p:nvSpPr>
        <p:spPr/>
        <p:txBody>
          <a:bodyPr/>
          <a:lstStyle/>
          <a:p>
            <a:r>
              <a:rPr lang="en-CA" b="1" dirty="0"/>
              <a:t>States:</a:t>
            </a:r>
            <a:r>
              <a:rPr lang="en-CA" dirty="0"/>
              <a:t> Screenshot images of the game processed through a </a:t>
            </a:r>
            <a:r>
              <a:rPr lang="en-CA" dirty="0" err="1"/>
              <a:t>MobileNet</a:t>
            </a:r>
            <a:r>
              <a:rPr lang="en-CA" dirty="0"/>
              <a:t> CNN giving 128-dimensional flattened feature map.</a:t>
            </a:r>
          </a:p>
          <a:p>
            <a:endParaRPr lang="en-CA" dirty="0"/>
          </a:p>
          <a:p>
            <a:r>
              <a:rPr lang="en-CA" b="1" dirty="0"/>
              <a:t>Actions:</a:t>
            </a:r>
            <a:r>
              <a:rPr lang="en-CA" dirty="0"/>
              <a:t> Four possible actions to take </a:t>
            </a:r>
            <a:r>
              <a:rPr lang="en-CA" dirty="0" err="1"/>
              <a:t>shoot_low</a:t>
            </a:r>
            <a:r>
              <a:rPr lang="en-CA" dirty="0"/>
              <a:t>, </a:t>
            </a:r>
            <a:r>
              <a:rPr lang="en-CA" dirty="0" err="1"/>
              <a:t>shoot_high</a:t>
            </a:r>
            <a:r>
              <a:rPr lang="en-CA" dirty="0"/>
              <a:t>, </a:t>
            </a:r>
            <a:r>
              <a:rPr lang="en-CA" dirty="0" err="1"/>
              <a:t>move_left</a:t>
            </a:r>
            <a:r>
              <a:rPr lang="en-CA" dirty="0"/>
              <a:t>, </a:t>
            </a:r>
            <a:r>
              <a:rPr lang="en-CA" dirty="0" err="1"/>
              <a:t>move_right</a:t>
            </a:r>
            <a:r>
              <a:rPr lang="en-CA" dirty="0"/>
              <a:t>.</a:t>
            </a:r>
          </a:p>
          <a:p>
            <a:pPr marL="0" indent="0">
              <a:buNone/>
            </a:pPr>
            <a:endParaRPr lang="en-CA" dirty="0"/>
          </a:p>
          <a:p>
            <a:r>
              <a:rPr lang="en-CA" b="1" dirty="0"/>
              <a:t>Reward: </a:t>
            </a:r>
            <a:r>
              <a:rPr lang="en-CA" dirty="0"/>
              <a:t>If upon pressing shoot, in-game score increases by more than 200, we scored a goal so r=+1. If we missed the goal, score remains the same so r=-1. Finally, r=0 for actions related to moving left or right.</a:t>
            </a:r>
          </a:p>
          <a:p>
            <a:pPr marL="0" indent="0">
              <a:buNone/>
            </a:pPr>
            <a:endParaRPr lang="en-CA" dirty="0"/>
          </a:p>
          <a:p>
            <a:r>
              <a:rPr lang="en-CA" b="1" dirty="0"/>
              <a:t>Policy: </a:t>
            </a:r>
            <a:r>
              <a:rPr lang="en-CA" dirty="0"/>
              <a:t>Two-layered Dense Network that takes feature map as input and predicts total final reward for all 4 actions.</a:t>
            </a:r>
          </a:p>
          <a:p>
            <a:endParaRPr lang="en-US" dirty="0"/>
          </a:p>
        </p:txBody>
      </p:sp>
    </p:spTree>
    <p:extLst>
      <p:ext uri="{BB962C8B-B14F-4D97-AF65-F5344CB8AC3E}">
        <p14:creationId xmlns:p14="http://schemas.microsoft.com/office/powerpoint/2010/main" val="2836812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a:t>
            </a:r>
          </a:p>
        </p:txBody>
      </p:sp>
      <p:sp>
        <p:nvSpPr>
          <p:cNvPr id="3" name="Content Placeholder 2"/>
          <p:cNvSpPr>
            <a:spLocks noGrp="1"/>
          </p:cNvSpPr>
          <p:nvPr>
            <p:ph idx="1"/>
          </p:nvPr>
        </p:nvSpPr>
        <p:spPr/>
        <p:txBody>
          <a:bodyPr>
            <a:normAutofit/>
          </a:bodyPr>
          <a:lstStyle/>
          <a:p>
            <a:r>
              <a:rPr lang="en-CA" sz="1500" dirty="0"/>
              <a:t>In reinforcement learning, we create an </a:t>
            </a:r>
            <a:r>
              <a:rPr lang="en-CA" sz="1500" b="1" dirty="0"/>
              <a:t>agent</a:t>
            </a:r>
            <a:r>
              <a:rPr lang="en-CA" sz="1500" dirty="0"/>
              <a:t> which performs actions in an </a:t>
            </a:r>
            <a:r>
              <a:rPr lang="en-CA" sz="1500" b="1" dirty="0"/>
              <a:t>environment</a:t>
            </a:r>
          </a:p>
          <a:p>
            <a:pPr marL="0" indent="0">
              <a:buNone/>
            </a:pPr>
            <a:endParaRPr lang="en-CA" sz="1500" b="1" dirty="0"/>
          </a:p>
          <a:p>
            <a:r>
              <a:rPr lang="en-CA" sz="1500" dirty="0"/>
              <a:t>The agent receives various rewards depending on what state it is in when it performs the action.</a:t>
            </a:r>
          </a:p>
          <a:p>
            <a:pPr marL="0" indent="0">
              <a:buNone/>
            </a:pPr>
            <a:endParaRPr lang="en-US" altLang="en-US" sz="1400" dirty="0"/>
          </a:p>
        </p:txBody>
      </p:sp>
      <p:pic>
        <p:nvPicPr>
          <p:cNvPr id="5" name="Picture 4">
            <a:extLst>
              <a:ext uri="{FF2B5EF4-FFF2-40B4-BE49-F238E27FC236}">
                <a16:creationId xmlns:a16="http://schemas.microsoft.com/office/drawing/2014/main" id="{B327CA92-9F7C-3844-AC30-C86C3A0F7FDC}"/>
              </a:ext>
            </a:extLst>
          </p:cNvPr>
          <p:cNvPicPr>
            <a:picLocks noChangeAspect="1"/>
          </p:cNvPicPr>
          <p:nvPr/>
        </p:nvPicPr>
        <p:blipFill>
          <a:blip r:embed="rId2"/>
          <a:stretch>
            <a:fillRect/>
          </a:stretch>
        </p:blipFill>
        <p:spPr>
          <a:xfrm>
            <a:off x="3270726" y="2455611"/>
            <a:ext cx="3862387" cy="2139012"/>
          </a:xfrm>
          <a:prstGeom prst="rect">
            <a:avLst/>
          </a:prstGeom>
        </p:spPr>
      </p:pic>
    </p:spTree>
    <p:extLst>
      <p:ext uri="{BB962C8B-B14F-4D97-AF65-F5344CB8AC3E}">
        <p14:creationId xmlns:p14="http://schemas.microsoft.com/office/powerpoint/2010/main" val="21731156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0" dirty="0"/>
              <a:t>Reinforcement Learning with FIFA</a:t>
            </a:r>
          </a:p>
        </p:txBody>
      </p:sp>
      <p:pic>
        <p:nvPicPr>
          <p:cNvPr id="3" name="Picture 2">
            <a:extLst>
              <a:ext uri="{FF2B5EF4-FFF2-40B4-BE49-F238E27FC236}">
                <a16:creationId xmlns:a16="http://schemas.microsoft.com/office/drawing/2014/main" id="{A2685F29-DE7B-DB47-82C0-62EB500912AD}"/>
              </a:ext>
            </a:extLst>
          </p:cNvPr>
          <p:cNvPicPr>
            <a:picLocks noChangeAspect="1"/>
          </p:cNvPicPr>
          <p:nvPr/>
        </p:nvPicPr>
        <p:blipFill>
          <a:blip r:embed="rId2"/>
          <a:stretch>
            <a:fillRect/>
          </a:stretch>
        </p:blipFill>
        <p:spPr>
          <a:xfrm>
            <a:off x="2433364" y="1489916"/>
            <a:ext cx="5339036" cy="3127150"/>
          </a:xfrm>
          <a:prstGeom prst="rect">
            <a:avLst/>
          </a:prstGeom>
        </p:spPr>
      </p:pic>
    </p:spTree>
    <p:extLst>
      <p:ext uri="{BB962C8B-B14F-4D97-AF65-F5344CB8AC3E}">
        <p14:creationId xmlns:p14="http://schemas.microsoft.com/office/powerpoint/2010/main" val="553071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Reinforcement in trading</a:t>
            </a:r>
          </a:p>
        </p:txBody>
      </p:sp>
      <p:sp>
        <p:nvSpPr>
          <p:cNvPr id="3" name="Content Placeholder 2"/>
          <p:cNvSpPr>
            <a:spLocks noGrp="1"/>
          </p:cNvSpPr>
          <p:nvPr>
            <p:ph idx="1"/>
          </p:nvPr>
        </p:nvSpPr>
        <p:spPr/>
        <p:txBody>
          <a:bodyPr>
            <a:normAutofit/>
          </a:bodyPr>
          <a:lstStyle/>
          <a:p>
            <a:pPr marL="0" indent="0">
              <a:buNone/>
            </a:pPr>
            <a:r>
              <a:rPr lang="en-CA" sz="1400" dirty="0">
                <a:hlinkClick r:id="rId2"/>
              </a:rPr>
              <a:t>https://quantdare.com/deep-reinforcement-trading/</a:t>
            </a:r>
            <a:endParaRPr lang="en-CA" sz="1400" dirty="0"/>
          </a:p>
          <a:p>
            <a:pPr fontAlgn="base"/>
            <a:r>
              <a:rPr lang="en-CA" sz="1200" dirty="0"/>
              <a:t>The model is applied on  </a:t>
            </a:r>
            <a:r>
              <a:rPr lang="en-CA" sz="1200" b="1" dirty="0">
                <a:hlinkClick r:id="rId3"/>
              </a:rPr>
              <a:t>Tesla Inc.</a:t>
            </a:r>
            <a:r>
              <a:rPr lang="en-CA" sz="1200" dirty="0"/>
              <a:t> stock. Training period ranges from 2012-11-25 to 2017-11-25, with 200 episodes with a price window of 10 days.</a:t>
            </a:r>
          </a:p>
        </p:txBody>
      </p:sp>
      <p:pic>
        <p:nvPicPr>
          <p:cNvPr id="4" name="Picture 3">
            <a:extLst>
              <a:ext uri="{FF2B5EF4-FFF2-40B4-BE49-F238E27FC236}">
                <a16:creationId xmlns:a16="http://schemas.microsoft.com/office/drawing/2014/main" id="{A1BC737D-87F2-0E43-B766-120DEDBF3A06}"/>
              </a:ext>
            </a:extLst>
          </p:cNvPr>
          <p:cNvPicPr>
            <a:picLocks noChangeAspect="1"/>
          </p:cNvPicPr>
          <p:nvPr/>
        </p:nvPicPr>
        <p:blipFill>
          <a:blip r:embed="rId4"/>
          <a:stretch>
            <a:fillRect/>
          </a:stretch>
        </p:blipFill>
        <p:spPr>
          <a:xfrm>
            <a:off x="2818057" y="2010257"/>
            <a:ext cx="4102705" cy="2721288"/>
          </a:xfrm>
          <a:prstGeom prst="rect">
            <a:avLst/>
          </a:prstGeom>
        </p:spPr>
      </p:pic>
    </p:spTree>
    <p:extLst>
      <p:ext uri="{BB962C8B-B14F-4D97-AF65-F5344CB8AC3E}">
        <p14:creationId xmlns:p14="http://schemas.microsoft.com/office/powerpoint/2010/main" val="2430505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Terminologies and conventions</a:t>
            </a:r>
            <a:endParaRPr lang="en-US" dirty="0"/>
          </a:p>
        </p:txBody>
      </p:sp>
      <p:sp>
        <p:nvSpPr>
          <p:cNvPr id="3" name="Content Placeholder 2"/>
          <p:cNvSpPr>
            <a:spLocks noGrp="1"/>
          </p:cNvSpPr>
          <p:nvPr>
            <p:ph idx="1"/>
          </p:nvPr>
        </p:nvSpPr>
        <p:spPr>
          <a:xfrm>
            <a:off x="1717040" y="1200151"/>
            <a:ext cx="6672048" cy="3394472"/>
          </a:xfrm>
        </p:spPr>
        <p:txBody>
          <a:bodyPr>
            <a:normAutofit lnSpcReduction="10000"/>
          </a:bodyPr>
          <a:lstStyle/>
          <a:p>
            <a:pPr marL="0" indent="0">
              <a:buNone/>
            </a:pPr>
            <a:r>
              <a:rPr lang="en-US" sz="1500" b="1" dirty="0"/>
              <a:t>Agent</a:t>
            </a:r>
            <a:r>
              <a:rPr lang="en-US" sz="1500" dirty="0"/>
              <a:t>: </a:t>
            </a:r>
          </a:p>
          <a:p>
            <a:pPr lvl="1"/>
            <a:r>
              <a:rPr lang="en-US" sz="1300" dirty="0"/>
              <a:t>This we create by programming such that it is able to sense the environment, perform actions, receive feedback, and try to maximize rewards.</a:t>
            </a:r>
          </a:p>
          <a:p>
            <a:pPr marL="457200" lvl="1" indent="0">
              <a:buNone/>
            </a:pPr>
            <a:endParaRPr lang="en-US" sz="1300" dirty="0"/>
          </a:p>
          <a:p>
            <a:pPr marL="0" indent="0">
              <a:buNone/>
            </a:pPr>
            <a:r>
              <a:rPr lang="en-US" sz="1500" b="1" dirty="0"/>
              <a:t>Environment</a:t>
            </a:r>
            <a:r>
              <a:rPr lang="en-US" sz="1500" dirty="0"/>
              <a:t>: </a:t>
            </a:r>
          </a:p>
          <a:p>
            <a:pPr lvl="1"/>
            <a:r>
              <a:rPr lang="en-US" sz="1300" dirty="0"/>
              <a:t>The world where the agent resides. It can be real or simulated.</a:t>
            </a:r>
          </a:p>
          <a:p>
            <a:pPr marL="457200" lvl="1" indent="0">
              <a:buNone/>
            </a:pPr>
            <a:endParaRPr lang="en-US" sz="1300" dirty="0"/>
          </a:p>
          <a:p>
            <a:pPr marL="0" indent="0">
              <a:buNone/>
            </a:pPr>
            <a:r>
              <a:rPr lang="en-US" sz="1500" b="1" dirty="0"/>
              <a:t>State</a:t>
            </a:r>
            <a:r>
              <a:rPr lang="en-US" sz="1500" dirty="0"/>
              <a:t>: </a:t>
            </a:r>
          </a:p>
          <a:p>
            <a:pPr lvl="1"/>
            <a:r>
              <a:rPr lang="en-US" sz="1300" dirty="0"/>
              <a:t>The perception or configuration of the environment that the agent senses. State spaces can be finite or infinite.</a:t>
            </a:r>
          </a:p>
          <a:p>
            <a:pPr marL="457200" lvl="1" indent="0">
              <a:buNone/>
            </a:pPr>
            <a:endParaRPr lang="en-US" sz="1300" dirty="0"/>
          </a:p>
          <a:p>
            <a:pPr marL="0" indent="0">
              <a:buNone/>
            </a:pPr>
            <a:r>
              <a:rPr lang="en-US" sz="1500" b="1" dirty="0"/>
              <a:t>Rewards</a:t>
            </a:r>
            <a:r>
              <a:rPr lang="en-US" sz="1500" dirty="0"/>
              <a:t>:</a:t>
            </a:r>
          </a:p>
          <a:p>
            <a:pPr lvl="1"/>
            <a:r>
              <a:rPr lang="en-US" sz="1500" dirty="0"/>
              <a:t> </a:t>
            </a:r>
            <a:r>
              <a:rPr lang="en-US" sz="1300" dirty="0"/>
              <a:t>Feedback the agent receives after any action it has taken. </a:t>
            </a:r>
          </a:p>
          <a:p>
            <a:pPr lvl="1"/>
            <a:r>
              <a:rPr lang="en-US" sz="1300" dirty="0"/>
              <a:t>The goal of the agent is to maximize the overall reward, that is, the immediate and the future reward. </a:t>
            </a:r>
            <a:endParaRPr lang="en-CA" sz="1300" dirty="0"/>
          </a:p>
          <a:p>
            <a:pPr marL="0" indent="0">
              <a:buNone/>
            </a:pPr>
            <a:endParaRPr lang="en-US" altLang="en-US" sz="1400" dirty="0"/>
          </a:p>
          <a:p>
            <a:pPr>
              <a:buFont typeface="+mj-lt"/>
              <a:buAutoNum type="arabicPeriod"/>
            </a:pPr>
            <a:endParaRPr lang="en-US" altLang="en-US" sz="1400" dirty="0"/>
          </a:p>
        </p:txBody>
      </p:sp>
    </p:spTree>
    <p:extLst>
      <p:ext uri="{BB962C8B-B14F-4D97-AF65-F5344CB8AC3E}">
        <p14:creationId xmlns:p14="http://schemas.microsoft.com/office/powerpoint/2010/main" val="3968168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Terminologies and Conventions</a:t>
            </a:r>
            <a:endParaRPr lang="en-US" dirty="0"/>
          </a:p>
        </p:txBody>
      </p:sp>
      <p:sp>
        <p:nvSpPr>
          <p:cNvPr id="3" name="Content Placeholder 2"/>
          <p:cNvSpPr>
            <a:spLocks noGrp="1"/>
          </p:cNvSpPr>
          <p:nvPr>
            <p:ph idx="1"/>
          </p:nvPr>
        </p:nvSpPr>
        <p:spPr>
          <a:xfrm>
            <a:off x="1717040" y="1200151"/>
            <a:ext cx="6969760" cy="3818416"/>
          </a:xfrm>
        </p:spPr>
        <p:txBody>
          <a:bodyPr>
            <a:normAutofit fontScale="85000" lnSpcReduction="20000"/>
          </a:bodyPr>
          <a:lstStyle/>
          <a:p>
            <a:r>
              <a:rPr lang="en-US" sz="1500" b="1" dirty="0"/>
              <a:t>Actions</a:t>
            </a:r>
            <a:r>
              <a:rPr lang="en-US" sz="1500" dirty="0"/>
              <a:t>: </a:t>
            </a:r>
          </a:p>
          <a:p>
            <a:pPr lvl="1"/>
            <a:r>
              <a:rPr lang="en-US" sz="1500" dirty="0"/>
              <a:t>Anything that the agent is capable of doing in the given environment. Action space can be finite or infinite.</a:t>
            </a:r>
          </a:p>
          <a:p>
            <a:pPr marL="457200" lvl="1" indent="0">
              <a:buNone/>
            </a:pPr>
            <a:endParaRPr lang="en-US" sz="1500" dirty="0"/>
          </a:p>
          <a:p>
            <a:r>
              <a:rPr lang="en-US" sz="1500" b="1" dirty="0"/>
              <a:t>SAR triple</a:t>
            </a:r>
            <a:r>
              <a:rPr lang="en-US" sz="1500" dirty="0"/>
              <a:t>: </a:t>
            </a:r>
          </a:p>
          <a:p>
            <a:pPr lvl="1"/>
            <a:r>
              <a:rPr lang="en-US" sz="1500" dirty="0"/>
              <a:t>(state, action, reward) is referred as the SAR triple, represented as (s, a, r).</a:t>
            </a:r>
          </a:p>
          <a:p>
            <a:pPr marL="457200" lvl="1" indent="0">
              <a:buNone/>
            </a:pPr>
            <a:endParaRPr lang="en-US" sz="1500" dirty="0"/>
          </a:p>
          <a:p>
            <a:r>
              <a:rPr lang="en-US" sz="1500" b="1" dirty="0"/>
              <a:t>Episode</a:t>
            </a:r>
            <a:r>
              <a:rPr lang="en-US" sz="1500" dirty="0"/>
              <a:t>: </a:t>
            </a:r>
          </a:p>
          <a:p>
            <a:pPr lvl="1"/>
            <a:r>
              <a:rPr lang="en-US" sz="1500" dirty="0"/>
              <a:t>Represents one complete run of the whole task.</a:t>
            </a:r>
          </a:p>
          <a:p>
            <a:pPr lvl="1"/>
            <a:endParaRPr lang="en-US" sz="1500" dirty="0"/>
          </a:p>
          <a:p>
            <a:pPr lvl="1"/>
            <a:endParaRPr lang="en-US" sz="1500" dirty="0"/>
          </a:p>
          <a:p>
            <a:pPr lvl="1"/>
            <a:endParaRPr lang="en-US" sz="1500" dirty="0"/>
          </a:p>
          <a:p>
            <a:pPr marL="457200" lvl="1" indent="0">
              <a:buNone/>
            </a:pPr>
            <a:endParaRPr lang="en-US" sz="1500" dirty="0"/>
          </a:p>
          <a:p>
            <a:pPr marL="457200" lvl="1" indent="0">
              <a:buNone/>
            </a:pPr>
            <a:endParaRPr lang="en-US" sz="1500" dirty="0"/>
          </a:p>
          <a:p>
            <a:pPr marL="457200" lvl="1" indent="0">
              <a:buNone/>
            </a:pPr>
            <a:endParaRPr lang="en-US" sz="1500" dirty="0"/>
          </a:p>
          <a:p>
            <a:pPr marL="457200" lvl="1" indent="0">
              <a:buNone/>
            </a:pPr>
            <a:endParaRPr lang="en-US" sz="1500" dirty="0"/>
          </a:p>
          <a:p>
            <a:pPr lvl="1"/>
            <a:endParaRPr lang="en-US" sz="1500" dirty="0"/>
          </a:p>
          <a:p>
            <a:pPr lvl="1"/>
            <a:r>
              <a:rPr lang="en-US" sz="1500" dirty="0"/>
              <a:t>The way which the agent optimally learns is the subject of reinforcement learning theory and methodologies.</a:t>
            </a:r>
          </a:p>
          <a:p>
            <a:pPr lvl="1"/>
            <a:endParaRPr lang="en-US" sz="1500" dirty="0"/>
          </a:p>
          <a:p>
            <a:pPr marL="0" indent="0">
              <a:buNone/>
            </a:pPr>
            <a:endParaRPr lang="en-US" altLang="en-US" sz="1400" dirty="0"/>
          </a:p>
          <a:p>
            <a:pPr>
              <a:buFont typeface="+mj-lt"/>
              <a:buAutoNum type="arabicPeriod"/>
            </a:pPr>
            <a:endParaRPr lang="en-US" altLang="en-US" sz="1400" dirty="0"/>
          </a:p>
        </p:txBody>
      </p:sp>
      <p:pic>
        <p:nvPicPr>
          <p:cNvPr id="4" name="Picture 3">
            <a:extLst>
              <a:ext uri="{FF2B5EF4-FFF2-40B4-BE49-F238E27FC236}">
                <a16:creationId xmlns:a16="http://schemas.microsoft.com/office/drawing/2014/main" id="{9792312F-6877-504F-99B2-52B4B32A9A04}"/>
              </a:ext>
            </a:extLst>
          </p:cNvPr>
          <p:cNvPicPr>
            <a:picLocks noChangeAspect="1"/>
          </p:cNvPicPr>
          <p:nvPr/>
        </p:nvPicPr>
        <p:blipFill>
          <a:blip r:embed="rId2"/>
          <a:stretch>
            <a:fillRect/>
          </a:stretch>
        </p:blipFill>
        <p:spPr>
          <a:xfrm>
            <a:off x="2895018" y="3109359"/>
            <a:ext cx="5081635" cy="1332788"/>
          </a:xfrm>
          <a:prstGeom prst="rect">
            <a:avLst/>
          </a:prstGeom>
        </p:spPr>
      </p:pic>
    </p:spTree>
    <p:extLst>
      <p:ext uri="{BB962C8B-B14F-4D97-AF65-F5344CB8AC3E}">
        <p14:creationId xmlns:p14="http://schemas.microsoft.com/office/powerpoint/2010/main" val="1556717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Markov Property</a:t>
            </a:r>
          </a:p>
        </p:txBody>
      </p:sp>
      <p:sp>
        <p:nvSpPr>
          <p:cNvPr id="3" name="Content Placeholder 2"/>
          <p:cNvSpPr>
            <a:spLocks noGrp="1"/>
          </p:cNvSpPr>
          <p:nvPr>
            <p:ph idx="1"/>
          </p:nvPr>
        </p:nvSpPr>
        <p:spPr/>
        <p:txBody>
          <a:bodyPr>
            <a:normAutofit/>
          </a:bodyPr>
          <a:lstStyle/>
          <a:p>
            <a:r>
              <a:rPr lang="en-US" sz="1500" dirty="0"/>
              <a:t>Given that the present state is known, the conditional probability of the next state is independent of the states prior to the present state. </a:t>
            </a:r>
          </a:p>
          <a:p>
            <a:pPr lvl="1"/>
            <a:r>
              <a:rPr lang="en-US" sz="1500" dirty="0"/>
              <a:t>Present state at time t is </a:t>
            </a:r>
            <a:r>
              <a:rPr lang="en-US" sz="1500" dirty="0" err="1"/>
              <a:t>i</a:t>
            </a:r>
            <a:r>
              <a:rPr lang="en-US" sz="1500" dirty="0"/>
              <a:t>: </a:t>
            </a:r>
            <a:r>
              <a:rPr lang="en-US" sz="1500" dirty="0" err="1"/>
              <a:t>X</a:t>
            </a:r>
            <a:r>
              <a:rPr lang="en-US" sz="1500" baseline="-25000" dirty="0" err="1"/>
              <a:t>t</a:t>
            </a:r>
            <a:r>
              <a:rPr lang="en-US" sz="1500" baseline="-25000" dirty="0"/>
              <a:t> </a:t>
            </a:r>
            <a:r>
              <a:rPr lang="en-US" sz="1500" dirty="0"/>
              <a:t>= </a:t>
            </a:r>
            <a:r>
              <a:rPr lang="en-US" sz="1500" dirty="0" err="1"/>
              <a:t>i</a:t>
            </a:r>
            <a:endParaRPr lang="en-US" sz="1500" dirty="0"/>
          </a:p>
          <a:p>
            <a:pPr lvl="1"/>
            <a:r>
              <a:rPr lang="en-US" sz="1500" dirty="0"/>
              <a:t>Next state at time t + 1 is j: X</a:t>
            </a:r>
            <a:r>
              <a:rPr lang="en-US" sz="1500" baseline="-25000" dirty="0"/>
              <a:t>t+1</a:t>
            </a:r>
            <a:r>
              <a:rPr lang="en-US" sz="1500" dirty="0"/>
              <a:t> = j</a:t>
            </a:r>
          </a:p>
          <a:p>
            <a:pPr lvl="1"/>
            <a:endParaRPr lang="en-US" sz="1500" dirty="0"/>
          </a:p>
          <a:p>
            <a:pPr lvl="1"/>
            <a:endParaRPr lang="en-US" dirty="0"/>
          </a:p>
          <a:p>
            <a:pPr lvl="1"/>
            <a:endParaRPr lang="en-US" dirty="0"/>
          </a:p>
          <a:p>
            <a:r>
              <a:rPr lang="en-US" sz="1500" dirty="0"/>
              <a:t>All possible states for a system form a set called </a:t>
            </a:r>
            <a:r>
              <a:rPr lang="en-US" sz="1500" i="1" dirty="0"/>
              <a:t>state space</a:t>
            </a:r>
            <a:r>
              <a:rPr lang="en-US" sz="1500" dirty="0"/>
              <a:t>.</a:t>
            </a:r>
          </a:p>
          <a:p>
            <a:r>
              <a:rPr lang="en-US" sz="1500" dirty="0"/>
              <a:t>In Markov processes, we require this set of states to be finite.</a:t>
            </a:r>
            <a:endParaRPr lang="en-CA" sz="1500" dirty="0"/>
          </a:p>
          <a:p>
            <a:pPr marL="0" indent="0">
              <a:buNone/>
            </a:pPr>
            <a:endParaRPr lang="en-US" altLang="en-US" sz="1400" dirty="0"/>
          </a:p>
          <a:p>
            <a:pPr>
              <a:buFont typeface="+mj-lt"/>
              <a:buAutoNum type="arabicPeriod"/>
            </a:pPr>
            <a:endParaRPr lang="en-US" altLang="en-US" sz="1400" dirty="0"/>
          </a:p>
        </p:txBody>
      </p:sp>
      <p:sp>
        <p:nvSpPr>
          <p:cNvPr id="4" name="Rectangle 3">
            <a:extLst>
              <a:ext uri="{FF2B5EF4-FFF2-40B4-BE49-F238E27FC236}">
                <a16:creationId xmlns:a16="http://schemas.microsoft.com/office/drawing/2014/main" id="{A1AB3D58-25AC-874B-B170-F4048C9BC284}"/>
              </a:ext>
            </a:extLst>
          </p:cNvPr>
          <p:cNvSpPr/>
          <p:nvPr/>
        </p:nvSpPr>
        <p:spPr>
          <a:xfrm>
            <a:off x="2433084" y="2574222"/>
            <a:ext cx="4626935" cy="323165"/>
          </a:xfrm>
          <a:prstGeom prst="rect">
            <a:avLst/>
          </a:prstGeom>
        </p:spPr>
        <p:txBody>
          <a:bodyPr wrap="square">
            <a:spAutoFit/>
          </a:bodyPr>
          <a:lstStyle/>
          <a:p>
            <a:r>
              <a:rPr lang="en-US" altLang="en-US" sz="1500" b="1" dirty="0" err="1">
                <a:latin typeface="Calibri (Body)"/>
                <a:cs typeface="Times New Roman" panose="02020603050405020304" pitchFamily="18" charset="0"/>
              </a:rPr>
              <a:t>Pr</a:t>
            </a:r>
            <a:r>
              <a:rPr lang="en-US" altLang="en-US" sz="1500" b="1" dirty="0">
                <a:latin typeface="Calibri (Body)"/>
                <a:cs typeface="Times New Roman" panose="02020603050405020304" pitchFamily="18" charset="0"/>
              </a:rPr>
              <a:t>{</a:t>
            </a:r>
            <a:r>
              <a:rPr lang="en-US" altLang="en-US" sz="1500" b="1" i="1" dirty="0">
                <a:latin typeface="Calibri (Body)"/>
              </a:rPr>
              <a:t>X</a:t>
            </a:r>
            <a:r>
              <a:rPr lang="en-US" altLang="en-US" sz="1500" b="1" i="1" baseline="-25000" dirty="0">
                <a:latin typeface="Calibri (Body)"/>
              </a:rPr>
              <a:t>t</a:t>
            </a:r>
            <a:r>
              <a:rPr lang="en-US" altLang="en-US" sz="1500" b="1" baseline="-25000" dirty="0">
                <a:latin typeface="Calibri (Body)"/>
              </a:rPr>
              <a:t>+1</a:t>
            </a:r>
            <a:r>
              <a:rPr lang="en-US" altLang="en-US" sz="1500" b="1" dirty="0">
                <a:latin typeface="Calibri (Body)"/>
              </a:rPr>
              <a:t> </a:t>
            </a:r>
            <a:r>
              <a:rPr lang="en-US" altLang="en-US" sz="1500" b="1" dirty="0">
                <a:latin typeface="Calibri (Body)"/>
                <a:cs typeface="Times New Roman" panose="02020603050405020304" pitchFamily="18" charset="0"/>
              </a:rPr>
              <a:t>= </a:t>
            </a:r>
            <a:r>
              <a:rPr lang="en-US" altLang="en-US" sz="1500" b="1" i="1" dirty="0">
                <a:latin typeface="Calibri (Body)"/>
                <a:cs typeface="Times New Roman" panose="02020603050405020304" pitchFamily="18" charset="0"/>
              </a:rPr>
              <a:t>j</a:t>
            </a:r>
            <a:r>
              <a:rPr lang="en-US" altLang="en-US" sz="1500" b="1" dirty="0">
                <a:latin typeface="Calibri (Body)"/>
                <a:cs typeface="Times New Roman" panose="02020603050405020304" pitchFamily="18" charset="0"/>
              </a:rPr>
              <a:t> | </a:t>
            </a:r>
            <a:r>
              <a:rPr lang="en-US" altLang="en-US" sz="1500" b="1" i="1" dirty="0">
                <a:latin typeface="Calibri (Body)"/>
                <a:cs typeface="Times New Roman" panose="02020603050405020304" pitchFamily="18" charset="0"/>
              </a:rPr>
              <a:t>X</a:t>
            </a:r>
            <a:r>
              <a:rPr lang="en-US" altLang="en-US" sz="1500" b="1" baseline="-25000" dirty="0">
                <a:latin typeface="Calibri (Body)"/>
                <a:cs typeface="Times New Roman" panose="02020603050405020304" pitchFamily="18" charset="0"/>
              </a:rPr>
              <a:t>0</a:t>
            </a:r>
            <a:r>
              <a:rPr lang="en-US" altLang="en-US" sz="1500" b="1" dirty="0">
                <a:latin typeface="Calibri (Body)"/>
                <a:cs typeface="Times New Roman" panose="02020603050405020304" pitchFamily="18" charset="0"/>
              </a:rPr>
              <a:t> = </a:t>
            </a:r>
            <a:r>
              <a:rPr lang="en-US" altLang="en-US" sz="1500" b="1" i="1" dirty="0">
                <a:latin typeface="Calibri (Body)"/>
                <a:cs typeface="Times New Roman" panose="02020603050405020304" pitchFamily="18" charset="0"/>
              </a:rPr>
              <a:t>k</a:t>
            </a:r>
            <a:r>
              <a:rPr lang="en-US" altLang="en-US" sz="1500" b="1" baseline="-25000" dirty="0">
                <a:latin typeface="Calibri (Body)"/>
                <a:cs typeface="Times New Roman" panose="02020603050405020304" pitchFamily="18" charset="0"/>
              </a:rPr>
              <a:t>0</a:t>
            </a:r>
            <a:r>
              <a:rPr lang="en-US" altLang="en-US" sz="1500" b="1" dirty="0">
                <a:latin typeface="Calibri (Body)"/>
                <a:cs typeface="Times New Roman" panose="02020603050405020304" pitchFamily="18" charset="0"/>
              </a:rPr>
              <a:t>, </a:t>
            </a:r>
            <a:r>
              <a:rPr lang="en-US" altLang="en-US" sz="1500" b="1" i="1" dirty="0">
                <a:latin typeface="Calibri (Body)"/>
                <a:cs typeface="Times New Roman" panose="02020603050405020304" pitchFamily="18" charset="0"/>
              </a:rPr>
              <a:t>X</a:t>
            </a:r>
            <a:r>
              <a:rPr lang="en-US" altLang="en-US" sz="1500" b="1" baseline="-25000" dirty="0">
                <a:latin typeface="Calibri (Body)"/>
                <a:cs typeface="Times New Roman" panose="02020603050405020304" pitchFamily="18" charset="0"/>
              </a:rPr>
              <a:t>1</a:t>
            </a:r>
            <a:r>
              <a:rPr lang="en-US" altLang="en-US" sz="1500" b="1" dirty="0">
                <a:latin typeface="Calibri (Body)"/>
                <a:cs typeface="Times New Roman" panose="02020603050405020304" pitchFamily="18" charset="0"/>
              </a:rPr>
              <a:t> = </a:t>
            </a:r>
            <a:r>
              <a:rPr lang="en-US" altLang="en-US" sz="1500" b="1" i="1" dirty="0">
                <a:latin typeface="Calibri (Body)"/>
                <a:cs typeface="Times New Roman" panose="02020603050405020304" pitchFamily="18" charset="0"/>
              </a:rPr>
              <a:t>k</a:t>
            </a:r>
            <a:r>
              <a:rPr lang="en-US" altLang="en-US" sz="1500" b="1" baseline="-25000" dirty="0">
                <a:latin typeface="Calibri (Body)"/>
                <a:cs typeface="Times New Roman" panose="02020603050405020304" pitchFamily="18" charset="0"/>
              </a:rPr>
              <a:t>1</a:t>
            </a:r>
            <a:r>
              <a:rPr lang="en-US" altLang="en-US" sz="1500" b="1" dirty="0">
                <a:latin typeface="Calibri (Body)"/>
                <a:cs typeface="Times New Roman" panose="02020603050405020304" pitchFamily="18" charset="0"/>
              </a:rPr>
              <a:t>,…, </a:t>
            </a:r>
            <a:r>
              <a:rPr lang="en-US" altLang="en-US" sz="1500" b="1" i="1" dirty="0" err="1">
                <a:latin typeface="Calibri (Body)"/>
                <a:cs typeface="Times New Roman" panose="02020603050405020304" pitchFamily="18" charset="0"/>
              </a:rPr>
              <a:t>X</a:t>
            </a:r>
            <a:r>
              <a:rPr lang="en-US" altLang="en-US" sz="1500" b="1" i="1" baseline="-25000" dirty="0" err="1">
                <a:latin typeface="Calibri (Body)"/>
                <a:cs typeface="Times New Roman" panose="02020603050405020304" pitchFamily="18" charset="0"/>
              </a:rPr>
              <a:t>t</a:t>
            </a:r>
            <a:r>
              <a:rPr lang="en-US" altLang="en-US" sz="1500" b="1" dirty="0">
                <a:latin typeface="Calibri (Body)"/>
                <a:cs typeface="Times New Roman" panose="02020603050405020304" pitchFamily="18" charset="0"/>
              </a:rPr>
              <a:t> = </a:t>
            </a:r>
            <a:r>
              <a:rPr lang="en-US" altLang="en-US" sz="1500" b="1" i="1" dirty="0" err="1">
                <a:latin typeface="Calibri (Body)"/>
                <a:cs typeface="Times New Roman" panose="02020603050405020304" pitchFamily="18" charset="0"/>
              </a:rPr>
              <a:t>i</a:t>
            </a:r>
            <a:r>
              <a:rPr lang="en-US" altLang="en-US" sz="1500" b="1" i="1" dirty="0">
                <a:latin typeface="Calibri (Body)"/>
                <a:cs typeface="Times New Roman" panose="02020603050405020304" pitchFamily="18" charset="0"/>
              </a:rPr>
              <a:t> </a:t>
            </a:r>
            <a:r>
              <a:rPr lang="en-US" altLang="en-US" sz="1500" b="1" dirty="0">
                <a:latin typeface="Calibri (Body)"/>
                <a:cs typeface="Times New Roman" panose="02020603050405020304" pitchFamily="18" charset="0"/>
              </a:rPr>
              <a:t>} = </a:t>
            </a:r>
            <a:r>
              <a:rPr lang="en-US" altLang="en-US" sz="1500" b="1" dirty="0" err="1">
                <a:latin typeface="Calibri (Body)"/>
                <a:cs typeface="Times New Roman" panose="02020603050405020304" pitchFamily="18" charset="0"/>
              </a:rPr>
              <a:t>Pr</a:t>
            </a:r>
            <a:r>
              <a:rPr lang="en-US" altLang="en-US" sz="1500" b="1" dirty="0">
                <a:latin typeface="Calibri (Body)"/>
                <a:cs typeface="Times New Roman" panose="02020603050405020304" pitchFamily="18" charset="0"/>
              </a:rPr>
              <a:t>{</a:t>
            </a:r>
            <a:r>
              <a:rPr lang="en-US" altLang="en-US" sz="1500" b="1" i="1" dirty="0">
                <a:latin typeface="Calibri (Body)"/>
              </a:rPr>
              <a:t>X</a:t>
            </a:r>
            <a:r>
              <a:rPr lang="en-US" altLang="en-US" sz="1500" b="1" i="1" baseline="-25000" dirty="0">
                <a:latin typeface="Calibri (Body)"/>
              </a:rPr>
              <a:t>t</a:t>
            </a:r>
            <a:r>
              <a:rPr lang="en-US" altLang="en-US" sz="1500" b="1" baseline="-25000" dirty="0">
                <a:latin typeface="Calibri (Body)"/>
              </a:rPr>
              <a:t>+1</a:t>
            </a:r>
            <a:r>
              <a:rPr lang="en-US" altLang="en-US" sz="1500" b="1" dirty="0">
                <a:latin typeface="Calibri (Body)"/>
              </a:rPr>
              <a:t> </a:t>
            </a:r>
            <a:r>
              <a:rPr lang="en-US" altLang="en-US" sz="1500" b="1" dirty="0">
                <a:latin typeface="Calibri (Body)"/>
                <a:cs typeface="Times New Roman" panose="02020603050405020304" pitchFamily="18" charset="0"/>
              </a:rPr>
              <a:t>= </a:t>
            </a:r>
            <a:r>
              <a:rPr lang="en-US" altLang="en-US" sz="1500" b="1" i="1" dirty="0">
                <a:latin typeface="Calibri (Body)"/>
                <a:cs typeface="Times New Roman" panose="02020603050405020304" pitchFamily="18" charset="0"/>
              </a:rPr>
              <a:t>j</a:t>
            </a:r>
            <a:r>
              <a:rPr lang="en-US" altLang="en-US" sz="1500" b="1" dirty="0">
                <a:latin typeface="Calibri (Body)"/>
                <a:cs typeface="Times New Roman" panose="02020603050405020304" pitchFamily="18" charset="0"/>
              </a:rPr>
              <a:t> | </a:t>
            </a:r>
            <a:r>
              <a:rPr lang="en-US" altLang="en-US" sz="1500" b="1" i="1" dirty="0" err="1">
                <a:latin typeface="Calibri (Body)"/>
                <a:cs typeface="Times New Roman" panose="02020603050405020304" pitchFamily="18" charset="0"/>
              </a:rPr>
              <a:t>X</a:t>
            </a:r>
            <a:r>
              <a:rPr lang="en-US" altLang="en-US" sz="1500" b="1" i="1" baseline="-25000" dirty="0" err="1">
                <a:latin typeface="Calibri (Body)"/>
                <a:cs typeface="Times New Roman" panose="02020603050405020304" pitchFamily="18" charset="0"/>
              </a:rPr>
              <a:t>t</a:t>
            </a:r>
            <a:r>
              <a:rPr lang="en-US" altLang="en-US" sz="1500" b="1" dirty="0">
                <a:latin typeface="Calibri (Body)"/>
                <a:cs typeface="Times New Roman" panose="02020603050405020304" pitchFamily="18" charset="0"/>
              </a:rPr>
              <a:t> = </a:t>
            </a:r>
            <a:r>
              <a:rPr lang="en-US" altLang="en-US" sz="1500" b="1" i="1" dirty="0" err="1">
                <a:latin typeface="Calibri (Body)"/>
                <a:cs typeface="Times New Roman" panose="02020603050405020304" pitchFamily="18" charset="0"/>
              </a:rPr>
              <a:t>i</a:t>
            </a:r>
            <a:r>
              <a:rPr lang="en-US" altLang="en-US" sz="1500" b="1" i="1" dirty="0">
                <a:latin typeface="Calibri (Body)"/>
                <a:cs typeface="Times New Roman" panose="02020603050405020304" pitchFamily="18" charset="0"/>
              </a:rPr>
              <a:t> </a:t>
            </a:r>
            <a:r>
              <a:rPr lang="en-US" altLang="en-US" sz="1500" b="1" dirty="0">
                <a:latin typeface="Calibri (Body)"/>
                <a:cs typeface="Times New Roman" panose="02020603050405020304" pitchFamily="18" charset="0"/>
              </a:rPr>
              <a:t>}</a:t>
            </a:r>
            <a:endParaRPr lang="en-US" sz="1500" b="1" dirty="0">
              <a:latin typeface="Calibri (Body)"/>
            </a:endParaRPr>
          </a:p>
        </p:txBody>
      </p:sp>
    </p:spTree>
    <p:extLst>
      <p:ext uri="{BB962C8B-B14F-4D97-AF65-F5344CB8AC3E}">
        <p14:creationId xmlns:p14="http://schemas.microsoft.com/office/powerpoint/2010/main" val="1785680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Markov Process</a:t>
            </a:r>
          </a:p>
        </p:txBody>
      </p:sp>
      <p:sp>
        <p:nvSpPr>
          <p:cNvPr id="3" name="Content Placeholder 2"/>
          <p:cNvSpPr>
            <a:spLocks noGrp="1"/>
          </p:cNvSpPr>
          <p:nvPr>
            <p:ph idx="1"/>
          </p:nvPr>
        </p:nvSpPr>
        <p:spPr/>
        <p:txBody>
          <a:bodyPr>
            <a:normAutofit/>
          </a:bodyPr>
          <a:lstStyle/>
          <a:p>
            <a:r>
              <a:rPr lang="en-US" sz="1500" dirty="0"/>
              <a:t>As the system model complies with the Markov property, we can capture transition probabilities with a </a:t>
            </a:r>
            <a:r>
              <a:rPr lang="en-US" sz="1500" b="1" dirty="0"/>
              <a:t>transition matrix</a:t>
            </a:r>
            <a:r>
              <a:rPr lang="en-US" sz="1500" dirty="0"/>
              <a:t>, which is a square matrix of the size </a:t>
            </a:r>
            <a:r>
              <a:rPr lang="en-US" sz="1500" i="1" dirty="0"/>
              <a:t>N×N</a:t>
            </a:r>
            <a:r>
              <a:rPr lang="en-US" sz="1500" dirty="0"/>
              <a:t>, where </a:t>
            </a:r>
            <a:r>
              <a:rPr lang="en-US" sz="1500" i="1" dirty="0"/>
              <a:t>N</a:t>
            </a:r>
            <a:r>
              <a:rPr lang="en-US" sz="1500" dirty="0"/>
              <a:t> is the number of states in our model. </a:t>
            </a:r>
            <a:endParaRPr lang="en-CA" sz="1500" dirty="0"/>
          </a:p>
          <a:p>
            <a:pPr marL="0" indent="0">
              <a:buNone/>
            </a:pPr>
            <a:endParaRPr lang="en-US" altLang="en-US" sz="1500" dirty="0"/>
          </a:p>
          <a:p>
            <a:pPr>
              <a:buFont typeface="+mj-lt"/>
              <a:buAutoNum type="arabicPeriod"/>
            </a:pPr>
            <a:endParaRPr lang="en-US" altLang="en-US" sz="1400" dirty="0"/>
          </a:p>
        </p:txBody>
      </p:sp>
      <p:pic>
        <p:nvPicPr>
          <p:cNvPr id="5" name="Picture 5">
            <a:extLst>
              <a:ext uri="{FF2B5EF4-FFF2-40B4-BE49-F238E27FC236}">
                <a16:creationId xmlns:a16="http://schemas.microsoft.com/office/drawing/2014/main" id="{96622176-4715-BD42-A784-E8BC46405A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4868" y="2499863"/>
            <a:ext cx="2572170" cy="2094760"/>
          </a:xfrm>
          <a:prstGeom prst="rect">
            <a:avLst/>
          </a:prstGeom>
          <a:solidFill>
            <a:schemeClr val="bg1"/>
          </a:solidFill>
        </p:spPr>
      </p:pic>
      <p:grpSp>
        <p:nvGrpSpPr>
          <p:cNvPr id="6" name="Group 47">
            <a:extLst>
              <a:ext uri="{FF2B5EF4-FFF2-40B4-BE49-F238E27FC236}">
                <a16:creationId xmlns:a16="http://schemas.microsoft.com/office/drawing/2014/main" id="{78AD8FA9-EBD0-F441-978C-9AE7A6F943BB}"/>
              </a:ext>
            </a:extLst>
          </p:cNvPr>
          <p:cNvGrpSpPr>
            <a:grpSpLocks/>
          </p:cNvGrpSpPr>
          <p:nvPr/>
        </p:nvGrpSpPr>
        <p:grpSpPr bwMode="auto">
          <a:xfrm>
            <a:off x="2264734" y="2499863"/>
            <a:ext cx="2762693" cy="2094760"/>
            <a:chOff x="480" y="2784"/>
            <a:chExt cx="1536" cy="1104"/>
          </a:xfrm>
        </p:grpSpPr>
        <p:sp>
          <p:nvSpPr>
            <p:cNvPr id="7" name="Rectangle 39">
              <a:extLst>
                <a:ext uri="{FF2B5EF4-FFF2-40B4-BE49-F238E27FC236}">
                  <a16:creationId xmlns:a16="http://schemas.microsoft.com/office/drawing/2014/main" id="{9B0C82E8-52F0-4B48-8387-1C02480A3EC0}"/>
                </a:ext>
              </a:extLst>
            </p:cNvPr>
            <p:cNvSpPr>
              <a:spLocks noChangeArrowheads="1"/>
            </p:cNvSpPr>
            <p:nvPr/>
          </p:nvSpPr>
          <p:spPr bwMode="auto">
            <a:xfrm>
              <a:off x="480" y="2784"/>
              <a:ext cx="1536" cy="1104"/>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Rectangle 11">
              <a:extLst>
                <a:ext uri="{FF2B5EF4-FFF2-40B4-BE49-F238E27FC236}">
                  <a16:creationId xmlns:a16="http://schemas.microsoft.com/office/drawing/2014/main" id="{88168B05-8507-E840-9FEA-EC1CAE10B8A6}"/>
                </a:ext>
              </a:extLst>
            </p:cNvPr>
            <p:cNvSpPr>
              <a:spLocks noChangeArrowheads="1"/>
            </p:cNvSpPr>
            <p:nvPr/>
          </p:nvSpPr>
          <p:spPr bwMode="auto">
            <a:xfrm>
              <a:off x="1146" y="2858"/>
              <a:ext cx="61" cy="9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Lst>
          </p:spPr>
          <p:txBody>
            <a:bodyPr wrap="none" lIns="0" tIns="0" rIns="0" bIns="0">
              <a:spAutoFit/>
            </a:bodyPr>
            <a:lstStyle/>
            <a:p>
              <a:r>
                <a:rPr lang="en-US" altLang="en-US" sz="1200">
                  <a:solidFill>
                    <a:srgbClr val="000000"/>
                  </a:solidFill>
                  <a:latin typeface="Times" panose="02020603050405020304" pitchFamily="18" charset="0"/>
                </a:rPr>
                <a:t> 0</a:t>
              </a:r>
              <a:endParaRPr lang="en-US" altLang="en-US"/>
            </a:p>
          </p:txBody>
        </p:sp>
        <p:sp>
          <p:nvSpPr>
            <p:cNvPr id="9" name="Rectangle 12">
              <a:extLst>
                <a:ext uri="{FF2B5EF4-FFF2-40B4-BE49-F238E27FC236}">
                  <a16:creationId xmlns:a16="http://schemas.microsoft.com/office/drawing/2014/main" id="{D111C832-7312-7145-ACCA-1FA07495D4FA}"/>
                </a:ext>
              </a:extLst>
            </p:cNvPr>
            <p:cNvSpPr>
              <a:spLocks noChangeArrowheads="1"/>
            </p:cNvSpPr>
            <p:nvPr/>
          </p:nvSpPr>
          <p:spPr bwMode="auto">
            <a:xfrm>
              <a:off x="1293" y="2858"/>
              <a:ext cx="20" cy="9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Lst>
          </p:spPr>
          <p:txBody>
            <a:bodyPr wrap="none" lIns="0" tIns="0" rIns="0" bIns="0">
              <a:spAutoFit/>
            </a:bodyPr>
            <a:lstStyle/>
            <a:p>
              <a:r>
                <a:rPr lang="en-US" altLang="en-US" sz="1200">
                  <a:solidFill>
                    <a:srgbClr val="000000"/>
                  </a:solidFill>
                  <a:latin typeface="Times" panose="02020603050405020304" pitchFamily="18" charset="0"/>
                </a:rPr>
                <a:t> </a:t>
              </a:r>
              <a:endParaRPr lang="en-US" altLang="en-US"/>
            </a:p>
          </p:txBody>
        </p:sp>
        <p:sp>
          <p:nvSpPr>
            <p:cNvPr id="10" name="Rectangle 13">
              <a:extLst>
                <a:ext uri="{FF2B5EF4-FFF2-40B4-BE49-F238E27FC236}">
                  <a16:creationId xmlns:a16="http://schemas.microsoft.com/office/drawing/2014/main" id="{9ABF3CAC-6B4A-2546-875C-B7D6F0A8423D}"/>
                </a:ext>
              </a:extLst>
            </p:cNvPr>
            <p:cNvSpPr>
              <a:spLocks noChangeArrowheads="1"/>
            </p:cNvSpPr>
            <p:nvPr/>
          </p:nvSpPr>
          <p:spPr bwMode="auto">
            <a:xfrm>
              <a:off x="1452" y="2858"/>
              <a:ext cx="40" cy="9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Lst>
          </p:spPr>
          <p:txBody>
            <a:bodyPr wrap="none" lIns="0" tIns="0" rIns="0" bIns="0">
              <a:spAutoFit/>
            </a:bodyPr>
            <a:lstStyle/>
            <a:p>
              <a:r>
                <a:rPr lang="en-US" altLang="en-US" sz="1200">
                  <a:solidFill>
                    <a:srgbClr val="000000"/>
                  </a:solidFill>
                  <a:latin typeface="Times" panose="02020603050405020304" pitchFamily="18" charset="0"/>
                </a:rPr>
                <a:t>1</a:t>
              </a:r>
              <a:endParaRPr lang="en-US" altLang="en-US"/>
            </a:p>
          </p:txBody>
        </p:sp>
        <p:sp>
          <p:nvSpPr>
            <p:cNvPr id="11" name="Rectangle 14">
              <a:extLst>
                <a:ext uri="{FF2B5EF4-FFF2-40B4-BE49-F238E27FC236}">
                  <a16:creationId xmlns:a16="http://schemas.microsoft.com/office/drawing/2014/main" id="{08B7CED5-E156-624C-9A8C-028A94DDF24C}"/>
                </a:ext>
              </a:extLst>
            </p:cNvPr>
            <p:cNvSpPr>
              <a:spLocks noChangeArrowheads="1"/>
            </p:cNvSpPr>
            <p:nvPr/>
          </p:nvSpPr>
          <p:spPr bwMode="auto">
            <a:xfrm>
              <a:off x="1541" y="2858"/>
              <a:ext cx="20" cy="9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Lst>
          </p:spPr>
          <p:txBody>
            <a:bodyPr wrap="none" lIns="0" tIns="0" rIns="0" bIns="0">
              <a:spAutoFit/>
            </a:bodyPr>
            <a:lstStyle/>
            <a:p>
              <a:r>
                <a:rPr lang="en-US" altLang="en-US" sz="1200">
                  <a:solidFill>
                    <a:srgbClr val="000000"/>
                  </a:solidFill>
                  <a:latin typeface="Times" panose="02020603050405020304" pitchFamily="18" charset="0"/>
                </a:rPr>
                <a:t> </a:t>
              </a:r>
              <a:endParaRPr lang="en-US" altLang="en-US"/>
            </a:p>
          </p:txBody>
        </p:sp>
        <p:sp>
          <p:nvSpPr>
            <p:cNvPr id="12" name="Rectangle 15">
              <a:extLst>
                <a:ext uri="{FF2B5EF4-FFF2-40B4-BE49-F238E27FC236}">
                  <a16:creationId xmlns:a16="http://schemas.microsoft.com/office/drawing/2014/main" id="{CFE7244F-924B-5249-B044-A26EA9AE4028}"/>
                </a:ext>
              </a:extLst>
            </p:cNvPr>
            <p:cNvSpPr>
              <a:spLocks noChangeArrowheads="1"/>
            </p:cNvSpPr>
            <p:nvPr/>
          </p:nvSpPr>
          <p:spPr bwMode="auto">
            <a:xfrm>
              <a:off x="1758" y="2858"/>
              <a:ext cx="61" cy="9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Lst>
          </p:spPr>
          <p:txBody>
            <a:bodyPr wrap="none" lIns="0" tIns="0" rIns="0" bIns="0">
              <a:spAutoFit/>
            </a:bodyPr>
            <a:lstStyle/>
            <a:p>
              <a:r>
                <a:rPr lang="en-US" altLang="en-US" sz="1200">
                  <a:solidFill>
                    <a:srgbClr val="000000"/>
                  </a:solidFill>
                  <a:latin typeface="Times" panose="02020603050405020304" pitchFamily="18" charset="0"/>
                </a:rPr>
                <a:t>2 </a:t>
              </a:r>
              <a:endParaRPr lang="en-US" altLang="en-US"/>
            </a:p>
          </p:txBody>
        </p:sp>
        <p:sp>
          <p:nvSpPr>
            <p:cNvPr id="13" name="Rectangle 17">
              <a:extLst>
                <a:ext uri="{FF2B5EF4-FFF2-40B4-BE49-F238E27FC236}">
                  <a16:creationId xmlns:a16="http://schemas.microsoft.com/office/drawing/2014/main" id="{463DC8FA-F881-3845-8804-E9423CA42BC9}"/>
                </a:ext>
              </a:extLst>
            </p:cNvPr>
            <p:cNvSpPr>
              <a:spLocks noChangeArrowheads="1"/>
            </p:cNvSpPr>
            <p:nvPr/>
          </p:nvSpPr>
          <p:spPr bwMode="auto">
            <a:xfrm>
              <a:off x="568" y="3377"/>
              <a:ext cx="156" cy="9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Lst>
          </p:spPr>
          <p:txBody>
            <a:bodyPr wrap="none" lIns="0" tIns="0" rIns="0" bIns="0">
              <a:spAutoFit/>
            </a:bodyPr>
            <a:lstStyle/>
            <a:p>
              <a:r>
                <a:rPr lang="en-US" altLang="en-US" sz="1200" b="1">
                  <a:solidFill>
                    <a:srgbClr val="000000"/>
                  </a:solidFill>
                  <a:latin typeface="Times" panose="02020603050405020304" pitchFamily="18" charset="0"/>
                </a:rPr>
                <a:t>P  </a:t>
              </a:r>
              <a:r>
                <a:rPr lang="en-US" altLang="en-US" sz="1200">
                  <a:solidFill>
                    <a:srgbClr val="000000"/>
                  </a:solidFill>
                  <a:latin typeface="Times" panose="02020603050405020304" pitchFamily="18" charset="0"/>
                </a:rPr>
                <a:t>= </a:t>
              </a:r>
              <a:endParaRPr lang="en-US" altLang="en-US"/>
            </a:p>
          </p:txBody>
        </p:sp>
        <p:sp>
          <p:nvSpPr>
            <p:cNvPr id="14" name="Rectangle 18">
              <a:extLst>
                <a:ext uri="{FF2B5EF4-FFF2-40B4-BE49-F238E27FC236}">
                  <a16:creationId xmlns:a16="http://schemas.microsoft.com/office/drawing/2014/main" id="{C81CDB01-4354-E642-9C66-602865BEF299}"/>
                </a:ext>
              </a:extLst>
            </p:cNvPr>
            <p:cNvSpPr>
              <a:spLocks noChangeArrowheads="1"/>
            </p:cNvSpPr>
            <p:nvPr/>
          </p:nvSpPr>
          <p:spPr bwMode="auto">
            <a:xfrm>
              <a:off x="844" y="3115"/>
              <a:ext cx="40" cy="9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Lst>
          </p:spPr>
          <p:txBody>
            <a:bodyPr wrap="none" lIns="0" tIns="0" rIns="0" bIns="0">
              <a:spAutoFit/>
            </a:bodyPr>
            <a:lstStyle/>
            <a:p>
              <a:r>
                <a:rPr lang="en-US" altLang="en-US" sz="1200">
                  <a:solidFill>
                    <a:srgbClr val="000000"/>
                  </a:solidFill>
                  <a:latin typeface="Times" panose="02020603050405020304" pitchFamily="18" charset="0"/>
                </a:rPr>
                <a:t>0</a:t>
              </a:r>
              <a:endParaRPr lang="en-US" altLang="en-US"/>
            </a:p>
          </p:txBody>
        </p:sp>
        <p:sp>
          <p:nvSpPr>
            <p:cNvPr id="15" name="Rectangle 19">
              <a:extLst>
                <a:ext uri="{FF2B5EF4-FFF2-40B4-BE49-F238E27FC236}">
                  <a16:creationId xmlns:a16="http://schemas.microsoft.com/office/drawing/2014/main" id="{8F6B2B67-4443-FA40-B26D-C57EBF874112}"/>
                </a:ext>
              </a:extLst>
            </p:cNvPr>
            <p:cNvSpPr>
              <a:spLocks noChangeArrowheads="1"/>
            </p:cNvSpPr>
            <p:nvPr/>
          </p:nvSpPr>
          <p:spPr bwMode="auto">
            <a:xfrm>
              <a:off x="844" y="3363"/>
              <a:ext cx="40" cy="9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Lst>
          </p:spPr>
          <p:txBody>
            <a:bodyPr wrap="none" lIns="0" tIns="0" rIns="0" bIns="0">
              <a:spAutoFit/>
            </a:bodyPr>
            <a:lstStyle/>
            <a:p>
              <a:r>
                <a:rPr lang="en-US" altLang="en-US" sz="1200">
                  <a:solidFill>
                    <a:srgbClr val="000000"/>
                  </a:solidFill>
                  <a:latin typeface="Times" panose="02020603050405020304" pitchFamily="18" charset="0"/>
                </a:rPr>
                <a:t>1</a:t>
              </a:r>
              <a:endParaRPr lang="en-US" altLang="en-US"/>
            </a:p>
          </p:txBody>
        </p:sp>
        <p:sp>
          <p:nvSpPr>
            <p:cNvPr id="16" name="Rectangle 20">
              <a:extLst>
                <a:ext uri="{FF2B5EF4-FFF2-40B4-BE49-F238E27FC236}">
                  <a16:creationId xmlns:a16="http://schemas.microsoft.com/office/drawing/2014/main" id="{5D3DEC05-46FE-EA42-930D-7000E2131BEF}"/>
                </a:ext>
              </a:extLst>
            </p:cNvPr>
            <p:cNvSpPr>
              <a:spLocks noChangeArrowheads="1"/>
            </p:cNvSpPr>
            <p:nvPr/>
          </p:nvSpPr>
          <p:spPr bwMode="auto">
            <a:xfrm>
              <a:off x="844" y="3610"/>
              <a:ext cx="40" cy="9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Lst>
          </p:spPr>
          <p:txBody>
            <a:bodyPr wrap="none" lIns="0" tIns="0" rIns="0" bIns="0">
              <a:spAutoFit/>
            </a:bodyPr>
            <a:lstStyle/>
            <a:p>
              <a:r>
                <a:rPr lang="en-US" altLang="en-US" sz="1200">
                  <a:solidFill>
                    <a:srgbClr val="000000"/>
                  </a:solidFill>
                  <a:latin typeface="Times" panose="02020603050405020304" pitchFamily="18" charset="0"/>
                </a:rPr>
                <a:t>2</a:t>
              </a:r>
              <a:endParaRPr lang="en-US" altLang="en-US"/>
            </a:p>
          </p:txBody>
        </p:sp>
        <p:sp>
          <p:nvSpPr>
            <p:cNvPr id="17" name="Rectangle 27">
              <a:extLst>
                <a:ext uri="{FF2B5EF4-FFF2-40B4-BE49-F238E27FC236}">
                  <a16:creationId xmlns:a16="http://schemas.microsoft.com/office/drawing/2014/main" id="{73CC0CBF-44EF-2146-B13D-7D1D6F6F644B}"/>
                </a:ext>
              </a:extLst>
            </p:cNvPr>
            <p:cNvSpPr>
              <a:spLocks noChangeArrowheads="1"/>
            </p:cNvSpPr>
            <p:nvPr/>
          </p:nvSpPr>
          <p:spPr bwMode="auto">
            <a:xfrm>
              <a:off x="1102" y="3117"/>
              <a:ext cx="101" cy="9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Lst>
          </p:spPr>
          <p:txBody>
            <a:bodyPr wrap="none" lIns="0" tIns="0" rIns="0" bIns="0">
              <a:spAutoFit/>
            </a:bodyPr>
            <a:lstStyle/>
            <a:p>
              <a:r>
                <a:rPr lang="en-US" altLang="en-US" sz="1200">
                  <a:solidFill>
                    <a:srgbClr val="000000"/>
                  </a:solidFill>
                  <a:latin typeface="Times" panose="02020603050405020304" pitchFamily="18" charset="0"/>
                </a:rPr>
                <a:t>0.6</a:t>
              </a:r>
              <a:endParaRPr lang="en-US" altLang="en-US"/>
            </a:p>
          </p:txBody>
        </p:sp>
        <p:sp>
          <p:nvSpPr>
            <p:cNvPr id="18" name="Rectangle 28">
              <a:extLst>
                <a:ext uri="{FF2B5EF4-FFF2-40B4-BE49-F238E27FC236}">
                  <a16:creationId xmlns:a16="http://schemas.microsoft.com/office/drawing/2014/main" id="{AEE3C9EA-DAC2-F64A-AF97-3C083B949235}"/>
                </a:ext>
              </a:extLst>
            </p:cNvPr>
            <p:cNvSpPr>
              <a:spLocks noChangeArrowheads="1"/>
            </p:cNvSpPr>
            <p:nvPr/>
          </p:nvSpPr>
          <p:spPr bwMode="auto">
            <a:xfrm>
              <a:off x="1385" y="3117"/>
              <a:ext cx="101" cy="9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Lst>
          </p:spPr>
          <p:txBody>
            <a:bodyPr wrap="none" lIns="0" tIns="0" rIns="0" bIns="0">
              <a:spAutoFit/>
            </a:bodyPr>
            <a:lstStyle/>
            <a:p>
              <a:r>
                <a:rPr lang="en-US" altLang="en-US" sz="1200">
                  <a:solidFill>
                    <a:srgbClr val="000000"/>
                  </a:solidFill>
                  <a:latin typeface="Times" panose="02020603050405020304" pitchFamily="18" charset="0"/>
                </a:rPr>
                <a:t>0.3</a:t>
              </a:r>
              <a:endParaRPr lang="en-US" altLang="en-US"/>
            </a:p>
          </p:txBody>
        </p:sp>
        <p:sp>
          <p:nvSpPr>
            <p:cNvPr id="19" name="Rectangle 29">
              <a:extLst>
                <a:ext uri="{FF2B5EF4-FFF2-40B4-BE49-F238E27FC236}">
                  <a16:creationId xmlns:a16="http://schemas.microsoft.com/office/drawing/2014/main" id="{EC8A6F0B-5080-D74B-97AA-ECFBDC9A8C13}"/>
                </a:ext>
              </a:extLst>
            </p:cNvPr>
            <p:cNvSpPr>
              <a:spLocks noChangeArrowheads="1"/>
            </p:cNvSpPr>
            <p:nvPr/>
          </p:nvSpPr>
          <p:spPr bwMode="auto">
            <a:xfrm>
              <a:off x="1669" y="3117"/>
              <a:ext cx="101" cy="9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Lst>
          </p:spPr>
          <p:txBody>
            <a:bodyPr wrap="none" lIns="0" tIns="0" rIns="0" bIns="0">
              <a:spAutoFit/>
            </a:bodyPr>
            <a:lstStyle/>
            <a:p>
              <a:r>
                <a:rPr lang="en-US" altLang="en-US" sz="1200">
                  <a:solidFill>
                    <a:srgbClr val="000000"/>
                  </a:solidFill>
                  <a:latin typeface="Times" panose="02020603050405020304" pitchFamily="18" charset="0"/>
                </a:rPr>
                <a:t>0.1</a:t>
              </a:r>
              <a:endParaRPr lang="en-US" altLang="en-US"/>
            </a:p>
          </p:txBody>
        </p:sp>
        <p:sp>
          <p:nvSpPr>
            <p:cNvPr id="20" name="Rectangle 30">
              <a:extLst>
                <a:ext uri="{FF2B5EF4-FFF2-40B4-BE49-F238E27FC236}">
                  <a16:creationId xmlns:a16="http://schemas.microsoft.com/office/drawing/2014/main" id="{FE4253B3-C99D-324E-81CA-956CF98DFCB5}"/>
                </a:ext>
              </a:extLst>
            </p:cNvPr>
            <p:cNvSpPr>
              <a:spLocks noChangeArrowheads="1"/>
            </p:cNvSpPr>
            <p:nvPr/>
          </p:nvSpPr>
          <p:spPr bwMode="auto">
            <a:xfrm>
              <a:off x="1102" y="3363"/>
              <a:ext cx="101" cy="9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Lst>
          </p:spPr>
          <p:txBody>
            <a:bodyPr wrap="none" lIns="0" tIns="0" rIns="0" bIns="0">
              <a:spAutoFit/>
            </a:bodyPr>
            <a:lstStyle/>
            <a:p>
              <a:r>
                <a:rPr lang="en-US" altLang="en-US" sz="1200">
                  <a:solidFill>
                    <a:srgbClr val="000000"/>
                  </a:solidFill>
                  <a:latin typeface="Times" panose="02020603050405020304" pitchFamily="18" charset="0"/>
                </a:rPr>
                <a:t>0.8</a:t>
              </a:r>
              <a:endParaRPr lang="en-US" altLang="en-US"/>
            </a:p>
          </p:txBody>
        </p:sp>
        <p:sp>
          <p:nvSpPr>
            <p:cNvPr id="21" name="Rectangle 31">
              <a:extLst>
                <a:ext uri="{FF2B5EF4-FFF2-40B4-BE49-F238E27FC236}">
                  <a16:creationId xmlns:a16="http://schemas.microsoft.com/office/drawing/2014/main" id="{4F398D6A-D3CD-E54E-8748-DEC5C9F5DC94}"/>
                </a:ext>
              </a:extLst>
            </p:cNvPr>
            <p:cNvSpPr>
              <a:spLocks noChangeArrowheads="1"/>
            </p:cNvSpPr>
            <p:nvPr/>
          </p:nvSpPr>
          <p:spPr bwMode="auto">
            <a:xfrm>
              <a:off x="1385" y="3363"/>
              <a:ext cx="101" cy="9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Lst>
          </p:spPr>
          <p:txBody>
            <a:bodyPr wrap="none" lIns="0" tIns="0" rIns="0" bIns="0">
              <a:spAutoFit/>
            </a:bodyPr>
            <a:lstStyle/>
            <a:p>
              <a:r>
                <a:rPr lang="en-US" altLang="en-US" sz="1200">
                  <a:solidFill>
                    <a:srgbClr val="000000"/>
                  </a:solidFill>
                  <a:latin typeface="Times" panose="02020603050405020304" pitchFamily="18" charset="0"/>
                </a:rPr>
                <a:t>0.2</a:t>
              </a:r>
              <a:endParaRPr lang="en-US" altLang="en-US"/>
            </a:p>
          </p:txBody>
        </p:sp>
        <p:sp>
          <p:nvSpPr>
            <p:cNvPr id="22" name="Rectangle 32">
              <a:extLst>
                <a:ext uri="{FF2B5EF4-FFF2-40B4-BE49-F238E27FC236}">
                  <a16:creationId xmlns:a16="http://schemas.microsoft.com/office/drawing/2014/main" id="{610B57AC-2AD6-084B-8ADD-64E3EB716A9A}"/>
                </a:ext>
              </a:extLst>
            </p:cNvPr>
            <p:cNvSpPr>
              <a:spLocks noChangeArrowheads="1"/>
            </p:cNvSpPr>
            <p:nvPr/>
          </p:nvSpPr>
          <p:spPr bwMode="auto">
            <a:xfrm>
              <a:off x="1720" y="3363"/>
              <a:ext cx="41" cy="9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Lst>
          </p:spPr>
          <p:txBody>
            <a:bodyPr wrap="none" lIns="0" tIns="0" rIns="0" bIns="0">
              <a:spAutoFit/>
            </a:bodyPr>
            <a:lstStyle/>
            <a:p>
              <a:r>
                <a:rPr lang="en-US" altLang="en-US" sz="1200">
                  <a:solidFill>
                    <a:srgbClr val="000000"/>
                  </a:solidFill>
                  <a:latin typeface="Times" panose="02020603050405020304" pitchFamily="18" charset="0"/>
                </a:rPr>
                <a:t>0</a:t>
              </a:r>
              <a:endParaRPr lang="en-US" altLang="en-US"/>
            </a:p>
          </p:txBody>
        </p:sp>
        <p:sp>
          <p:nvSpPr>
            <p:cNvPr id="23" name="Rectangle 33">
              <a:extLst>
                <a:ext uri="{FF2B5EF4-FFF2-40B4-BE49-F238E27FC236}">
                  <a16:creationId xmlns:a16="http://schemas.microsoft.com/office/drawing/2014/main" id="{CDF819E1-D616-4740-B6D8-78D9BAD7E376}"/>
                </a:ext>
              </a:extLst>
            </p:cNvPr>
            <p:cNvSpPr>
              <a:spLocks noChangeArrowheads="1"/>
            </p:cNvSpPr>
            <p:nvPr/>
          </p:nvSpPr>
          <p:spPr bwMode="auto">
            <a:xfrm>
              <a:off x="1154" y="3610"/>
              <a:ext cx="40" cy="9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Lst>
          </p:spPr>
          <p:txBody>
            <a:bodyPr wrap="none" lIns="0" tIns="0" rIns="0" bIns="0">
              <a:spAutoFit/>
            </a:bodyPr>
            <a:lstStyle/>
            <a:p>
              <a:r>
                <a:rPr lang="en-US" altLang="en-US" sz="1200">
                  <a:solidFill>
                    <a:srgbClr val="000000"/>
                  </a:solidFill>
                  <a:latin typeface="Times" panose="02020603050405020304" pitchFamily="18" charset="0"/>
                </a:rPr>
                <a:t>1</a:t>
              </a:r>
              <a:endParaRPr lang="en-US" altLang="en-US"/>
            </a:p>
          </p:txBody>
        </p:sp>
        <p:sp>
          <p:nvSpPr>
            <p:cNvPr id="24" name="Rectangle 34">
              <a:extLst>
                <a:ext uri="{FF2B5EF4-FFF2-40B4-BE49-F238E27FC236}">
                  <a16:creationId xmlns:a16="http://schemas.microsoft.com/office/drawing/2014/main" id="{9C5A02EB-24DB-D74A-AD1A-913A890BA6C9}"/>
                </a:ext>
              </a:extLst>
            </p:cNvPr>
            <p:cNvSpPr>
              <a:spLocks noChangeArrowheads="1"/>
            </p:cNvSpPr>
            <p:nvPr/>
          </p:nvSpPr>
          <p:spPr bwMode="auto">
            <a:xfrm>
              <a:off x="1436" y="3610"/>
              <a:ext cx="40" cy="9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Lst>
          </p:spPr>
          <p:txBody>
            <a:bodyPr wrap="none" lIns="0" tIns="0" rIns="0" bIns="0">
              <a:spAutoFit/>
            </a:bodyPr>
            <a:lstStyle/>
            <a:p>
              <a:r>
                <a:rPr lang="en-US" altLang="en-US" sz="1200">
                  <a:solidFill>
                    <a:srgbClr val="000000"/>
                  </a:solidFill>
                  <a:latin typeface="Times" panose="02020603050405020304" pitchFamily="18" charset="0"/>
                </a:rPr>
                <a:t>0</a:t>
              </a:r>
              <a:endParaRPr lang="en-US" altLang="en-US"/>
            </a:p>
          </p:txBody>
        </p:sp>
        <p:sp>
          <p:nvSpPr>
            <p:cNvPr id="25" name="Rectangle 35">
              <a:extLst>
                <a:ext uri="{FF2B5EF4-FFF2-40B4-BE49-F238E27FC236}">
                  <a16:creationId xmlns:a16="http://schemas.microsoft.com/office/drawing/2014/main" id="{71F80404-AA63-E241-8065-245877EEA4BE}"/>
                </a:ext>
              </a:extLst>
            </p:cNvPr>
            <p:cNvSpPr>
              <a:spLocks noChangeArrowheads="1"/>
            </p:cNvSpPr>
            <p:nvPr/>
          </p:nvSpPr>
          <p:spPr bwMode="auto">
            <a:xfrm>
              <a:off x="1720" y="3610"/>
              <a:ext cx="41" cy="9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Lst>
          </p:spPr>
          <p:txBody>
            <a:bodyPr wrap="none" lIns="0" tIns="0" rIns="0" bIns="0">
              <a:spAutoFit/>
            </a:bodyPr>
            <a:lstStyle/>
            <a:p>
              <a:r>
                <a:rPr lang="en-US" altLang="en-US" sz="1200">
                  <a:solidFill>
                    <a:srgbClr val="000000"/>
                  </a:solidFill>
                  <a:latin typeface="Times" panose="02020603050405020304" pitchFamily="18" charset="0"/>
                </a:rPr>
                <a:t>0</a:t>
              </a:r>
              <a:endParaRPr lang="en-US" altLang="en-US"/>
            </a:p>
          </p:txBody>
        </p:sp>
        <p:sp>
          <p:nvSpPr>
            <p:cNvPr id="26" name="Line 41">
              <a:extLst>
                <a:ext uri="{FF2B5EF4-FFF2-40B4-BE49-F238E27FC236}">
                  <a16:creationId xmlns:a16="http://schemas.microsoft.com/office/drawing/2014/main" id="{87AF1DC0-F954-9546-A86A-17440850D0FA}"/>
                </a:ext>
              </a:extLst>
            </p:cNvPr>
            <p:cNvSpPr>
              <a:spLocks noChangeShapeType="1"/>
            </p:cNvSpPr>
            <p:nvPr/>
          </p:nvSpPr>
          <p:spPr bwMode="auto">
            <a:xfrm>
              <a:off x="1008" y="3072"/>
              <a:ext cx="0" cy="7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42">
              <a:extLst>
                <a:ext uri="{FF2B5EF4-FFF2-40B4-BE49-F238E27FC236}">
                  <a16:creationId xmlns:a16="http://schemas.microsoft.com/office/drawing/2014/main" id="{D66371B4-5463-F449-A777-DF902263F8CA}"/>
                </a:ext>
              </a:extLst>
            </p:cNvPr>
            <p:cNvSpPr>
              <a:spLocks noChangeShapeType="1"/>
            </p:cNvSpPr>
            <p:nvPr/>
          </p:nvSpPr>
          <p:spPr bwMode="auto">
            <a:xfrm>
              <a:off x="1008" y="3792"/>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Line 43">
              <a:extLst>
                <a:ext uri="{FF2B5EF4-FFF2-40B4-BE49-F238E27FC236}">
                  <a16:creationId xmlns:a16="http://schemas.microsoft.com/office/drawing/2014/main" id="{DBD9E442-E825-5E41-A162-052B3DFE884A}"/>
                </a:ext>
              </a:extLst>
            </p:cNvPr>
            <p:cNvSpPr>
              <a:spLocks noChangeShapeType="1"/>
            </p:cNvSpPr>
            <p:nvPr/>
          </p:nvSpPr>
          <p:spPr bwMode="auto">
            <a:xfrm>
              <a:off x="1008" y="3072"/>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 name="Line 44">
              <a:extLst>
                <a:ext uri="{FF2B5EF4-FFF2-40B4-BE49-F238E27FC236}">
                  <a16:creationId xmlns:a16="http://schemas.microsoft.com/office/drawing/2014/main" id="{8F3D14F9-E26F-EB4B-8FCB-834DBD141FB5}"/>
                </a:ext>
              </a:extLst>
            </p:cNvPr>
            <p:cNvSpPr>
              <a:spLocks noChangeShapeType="1"/>
            </p:cNvSpPr>
            <p:nvPr/>
          </p:nvSpPr>
          <p:spPr bwMode="auto">
            <a:xfrm>
              <a:off x="1872" y="3072"/>
              <a:ext cx="0" cy="7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Line 45">
              <a:extLst>
                <a:ext uri="{FF2B5EF4-FFF2-40B4-BE49-F238E27FC236}">
                  <a16:creationId xmlns:a16="http://schemas.microsoft.com/office/drawing/2014/main" id="{A18EF72C-9E2E-434F-B972-206A35A3FE70}"/>
                </a:ext>
              </a:extLst>
            </p:cNvPr>
            <p:cNvSpPr>
              <a:spLocks noChangeShapeType="1"/>
            </p:cNvSpPr>
            <p:nvPr/>
          </p:nvSpPr>
          <p:spPr bwMode="auto">
            <a:xfrm>
              <a:off x="1776" y="3792"/>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46">
              <a:extLst>
                <a:ext uri="{FF2B5EF4-FFF2-40B4-BE49-F238E27FC236}">
                  <a16:creationId xmlns:a16="http://schemas.microsoft.com/office/drawing/2014/main" id="{CD2C9A12-00B0-1748-AE90-D022BBC29552}"/>
                </a:ext>
              </a:extLst>
            </p:cNvPr>
            <p:cNvSpPr>
              <a:spLocks noChangeShapeType="1"/>
            </p:cNvSpPr>
            <p:nvPr/>
          </p:nvSpPr>
          <p:spPr bwMode="auto">
            <a:xfrm>
              <a:off x="1776" y="3072"/>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179119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Markov Decision Process-summary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A Markov decision process is a tuple (S,A,P,</a:t>
                </a:r>
                <a14:m>
                  <m:oMath xmlns:m="http://schemas.openxmlformats.org/officeDocument/2006/math">
                    <m:r>
                      <a:rPr lang="en-US" sz="2000" i="1">
                        <a:latin typeface="Cambria Math" panose="02040503050406030204" pitchFamily="18" charset="0"/>
                        <a:ea typeface="Cambria Math" panose="02040503050406030204" pitchFamily="18" charset="0"/>
                      </a:rPr>
                      <m:t>𝛾</m:t>
                    </m:r>
                  </m:oMath>
                </a14:m>
                <a:r>
                  <a:rPr lang="en-US" dirty="0"/>
                  <a:t>,R) where: </a:t>
                </a:r>
              </a:p>
              <a:p>
                <a:pPr lvl="1"/>
                <a:r>
                  <a:rPr lang="en-US" sz="1400" dirty="0"/>
                  <a:t>S is a set of states</a:t>
                </a:r>
              </a:p>
              <a:p>
                <a:pPr lvl="1"/>
                <a:r>
                  <a:rPr lang="en-US" sz="1400" dirty="0"/>
                  <a:t>A is a set of actions</a:t>
                </a:r>
              </a:p>
              <a:p>
                <a:pPr lvl="1"/>
                <a:r>
                  <a:rPr lang="en-US" sz="1400" dirty="0"/>
                  <a:t>P is the state transition probabilities</a:t>
                </a:r>
              </a:p>
              <a:p>
                <a:pPr lvl="1"/>
                <a14:m>
                  <m:oMath xmlns:m="http://schemas.openxmlformats.org/officeDocument/2006/math">
                    <m:r>
                      <a:rPr lang="en-US" sz="1400" i="1">
                        <a:latin typeface="Cambria Math" panose="02040503050406030204" pitchFamily="18" charset="0"/>
                        <a:ea typeface="Cambria Math" panose="02040503050406030204" pitchFamily="18" charset="0"/>
                      </a:rPr>
                      <m:t>𝛾</m:t>
                    </m:r>
                  </m:oMath>
                </a14:m>
                <a:r>
                  <a:rPr lang="en-US" sz="1400" dirty="0"/>
                  <a:t> is called discount factor (representing the decision uncertainties)</a:t>
                </a:r>
              </a:p>
              <a:p>
                <a:pPr lvl="1"/>
                <a:r>
                  <a:rPr lang="en-US" sz="1400" dirty="0"/>
                  <a:t>R is the reward function </a:t>
                </a:r>
              </a:p>
              <a:p>
                <a:pPr marL="457200" lvl="1" indent="0">
                  <a:buNone/>
                </a:pPr>
                <a:endParaRPr lang="en-US" sz="1400" dirty="0"/>
              </a:p>
              <a:p>
                <a:r>
                  <a:rPr lang="en-US" dirty="0"/>
                  <a:t>We start in some state s</a:t>
                </a:r>
                <a:r>
                  <a:rPr lang="en-US" baseline="-25000" dirty="0"/>
                  <a:t>0</a:t>
                </a:r>
                <a:r>
                  <a:rPr lang="en-US" dirty="0"/>
                  <a:t>, and get to choose some a</a:t>
                </a:r>
                <a:r>
                  <a:rPr lang="en-US" baseline="-25000" dirty="0"/>
                  <a:t>0</a:t>
                </a:r>
                <a:r>
                  <a:rPr lang="en-US" dirty="0"/>
                  <a:t> ∈ A </a:t>
                </a:r>
              </a:p>
              <a:p>
                <a:r>
                  <a:rPr lang="en-US" dirty="0"/>
                  <a:t>As a result of our choice, the state of the MDP transit to some successor state s</a:t>
                </a:r>
                <a:r>
                  <a:rPr lang="en-US" baseline="-25000" dirty="0"/>
                  <a:t>1</a:t>
                </a:r>
                <a:r>
                  <a:rPr lang="en-US" dirty="0"/>
                  <a:t>, drawn according to P</a:t>
                </a:r>
                <a:r>
                  <a:rPr lang="en-US" baseline="-25000" dirty="0"/>
                  <a:t>s1a0</a:t>
                </a:r>
                <a:endParaRPr lang="en-US" dirty="0"/>
              </a:p>
              <a:p>
                <a:pPr marL="0" indent="0">
                  <a:buNone/>
                </a:pPr>
                <a:endParaRPr lang="en-US" altLang="en-US" sz="1400" dirty="0"/>
              </a:p>
              <a:p>
                <a:pPr>
                  <a:buFont typeface="+mj-lt"/>
                  <a:buAutoNum type="arabicPeriod"/>
                </a:pPr>
                <a:endParaRPr lang="en-US" altLang="en-US"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6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A8626ABF-A049-5840-A207-E5ADACB46C12}"/>
              </a:ext>
            </a:extLst>
          </p:cNvPr>
          <p:cNvPicPr>
            <a:picLocks noChangeAspect="1"/>
          </p:cNvPicPr>
          <p:nvPr/>
        </p:nvPicPr>
        <p:blipFill>
          <a:blip r:embed="rId3"/>
          <a:stretch>
            <a:fillRect/>
          </a:stretch>
        </p:blipFill>
        <p:spPr>
          <a:xfrm>
            <a:off x="3030220" y="4066856"/>
            <a:ext cx="4343400" cy="664689"/>
          </a:xfrm>
          <a:prstGeom prst="rect">
            <a:avLst/>
          </a:prstGeom>
        </p:spPr>
      </p:pic>
    </p:spTree>
    <p:extLst>
      <p:ext uri="{BB962C8B-B14F-4D97-AF65-F5344CB8AC3E}">
        <p14:creationId xmlns:p14="http://schemas.microsoft.com/office/powerpoint/2010/main" val="25922430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14823</TotalTime>
  <Words>1738</Words>
  <Application>Microsoft Macintosh PowerPoint</Application>
  <PresentationFormat>On-screen Show (16:9)</PresentationFormat>
  <Paragraphs>315</Paragraphs>
  <Slides>41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Calibri (Body)</vt:lpstr>
      <vt:lpstr>cmsy10</vt:lpstr>
      <vt:lpstr>ColfaxWeb</vt:lpstr>
      <vt:lpstr>medium-content-serif-font</vt:lpstr>
      <vt:lpstr>Arial</vt:lpstr>
      <vt:lpstr>Calibri</vt:lpstr>
      <vt:lpstr>Cambria Math</vt:lpstr>
      <vt:lpstr>Symbol</vt:lpstr>
      <vt:lpstr>Times</vt:lpstr>
      <vt:lpstr>Times New Roman</vt:lpstr>
      <vt:lpstr>Office Theme</vt:lpstr>
      <vt:lpstr>Machine Learning</vt:lpstr>
      <vt:lpstr>Introduction</vt:lpstr>
      <vt:lpstr>RL Application</vt:lpstr>
      <vt:lpstr>Learning Objective</vt:lpstr>
      <vt:lpstr>Terminologies and conventions</vt:lpstr>
      <vt:lpstr>Terminologies and Conventions</vt:lpstr>
      <vt:lpstr>Markov Property</vt:lpstr>
      <vt:lpstr>Markov Process</vt:lpstr>
      <vt:lpstr>Markov Decision Process-summary</vt:lpstr>
      <vt:lpstr>Value Function</vt:lpstr>
      <vt:lpstr>Value Function</vt:lpstr>
      <vt:lpstr>The Policy</vt:lpstr>
      <vt:lpstr>The Model</vt:lpstr>
      <vt:lpstr>Constraints</vt:lpstr>
      <vt:lpstr>Learning methodologies</vt:lpstr>
      <vt:lpstr>Model Free and Model Based RL</vt:lpstr>
      <vt:lpstr>Reinforcement Learning</vt:lpstr>
      <vt:lpstr>Temporal difference learning</vt:lpstr>
      <vt:lpstr>Q-learning</vt:lpstr>
      <vt:lpstr>Learning Objective</vt:lpstr>
      <vt:lpstr>Learning Objective</vt:lpstr>
      <vt:lpstr>Bellman equation</vt:lpstr>
      <vt:lpstr>Q learning with ϵ-greedy action selection</vt:lpstr>
      <vt:lpstr>Q-Learning with neural network</vt:lpstr>
      <vt:lpstr>Deep Q-learning technique</vt:lpstr>
      <vt:lpstr>Q-Learning with neural network</vt:lpstr>
      <vt:lpstr>Deep Q-learning</vt:lpstr>
      <vt:lpstr>Experience replay</vt:lpstr>
      <vt:lpstr>Exploration-exploitation dilemma</vt:lpstr>
      <vt:lpstr>Semi-Gradient</vt:lpstr>
      <vt:lpstr>CNN Deep-Q learning</vt:lpstr>
      <vt:lpstr>CNN Deep-Q learning</vt:lpstr>
      <vt:lpstr>Preprocessing</vt:lpstr>
      <vt:lpstr>CNN Deep-Q learning-flowchart</vt:lpstr>
      <vt:lpstr>Preprocessing</vt:lpstr>
      <vt:lpstr>Open AI Gym</vt:lpstr>
      <vt:lpstr>Open AI Gym</vt:lpstr>
      <vt:lpstr>Reinforcement Learning with FIFA by (Chintan Trivedi)</vt:lpstr>
      <vt:lpstr>Reinforcement Learning with FIFA</vt:lpstr>
      <vt:lpstr>Reinforcement Learning with FIFA</vt:lpstr>
      <vt:lpstr>Reinforcement in trading</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
  <cp:revision>236</cp:revision>
  <dcterms:created xsi:type="dcterms:W3CDTF">2010-04-12T23:12:02Z</dcterms:created>
  <dcterms:modified xsi:type="dcterms:W3CDTF">2019-08-10T14:09:21Z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